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9" r:id="rId2"/>
    <p:sldId id="275" r:id="rId3"/>
    <p:sldId id="282" r:id="rId4"/>
    <p:sldId id="276" r:id="rId5"/>
    <p:sldId id="267" r:id="rId6"/>
    <p:sldId id="264" r:id="rId7"/>
    <p:sldId id="274" r:id="rId8"/>
    <p:sldId id="280" r:id="rId9"/>
    <p:sldId id="268" r:id="rId10"/>
    <p:sldId id="281" r:id="rId11"/>
    <p:sldId id="262" r:id="rId12"/>
    <p:sldId id="263" r:id="rId13"/>
    <p:sldId id="279" r:id="rId14"/>
    <p:sldId id="270" r:id="rId15"/>
    <p:sldId id="266" r:id="rId16"/>
    <p:sldId id="283" r:id="rId17"/>
    <p:sldId id="271" r:id="rId18"/>
    <p:sldId id="272" r:id="rId19"/>
    <p:sldId id="273" r:id="rId20"/>
    <p:sldId id="28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F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5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85352-D8F8-4A4F-945E-2CBEE43E0DE3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AA819-A412-43BA-9FBA-643F5E302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4385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836712"/>
            <a:ext cx="820891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дошкольное образовательное учреждение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46 п.г.т.Молочный Кольского района Мурманской области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Рабочая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программа воспитания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«Юный  Россиянин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(является компонентом образовательной программы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  МБДОУ №46 п.г.т.Молочный)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 реализации:  2021-2022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учебный год.</a:t>
            </a: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5008" y="3571876"/>
            <a:ext cx="3005455" cy="2876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57158" y="4143380"/>
            <a:ext cx="46085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Разработчики: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Горлицкая Елена Юрьевна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Филянова Евгения Федоровна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Александрова Елена Михайловна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488" y="5857892"/>
            <a:ext cx="1000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2021г.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238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7158" y="428604"/>
            <a:ext cx="83582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Психолого- педагогические условия, обеспечивающие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воспитание ребенка в сфере его личностного развития</a:t>
            </a:r>
            <a:endParaRPr lang="ru-RU" sz="20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00034" y="1428736"/>
            <a:ext cx="8215370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таких ситуаций, в которых каждому ребенку предоставляется возможность выбора деятельности, партнера, средств и пр.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Использование в образовательном процессе форм и методов работы с детьми, соответствующих их возрастным и индивидуальным особенностям.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развивающей предметно-пространственной среды, способствующей воспитанию ребенка в сфере его личностного развития.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Сбалансированность всех видов деятельности, то есть гармоничное слияние совместных и самостоятельных, подвижных и статичных форм активности.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Участие семьи как необходимое условие для полноценного воспитания ребенка в сфере его личностного развития.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Профессиональное развитие педагогов.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Оценка результатов освоения рабочей программы воспитания, то есть сравнение нынешних и предыдущих достижений ребенка.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8596" y="285728"/>
            <a:ext cx="835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ln w="127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Структура Рабочей программы воспитания «Юный Россиянин» МБДОУ №46 п.г.т.Молочный </a:t>
            </a:r>
            <a:endParaRPr lang="ru-RU" sz="2400" i="1" dirty="0">
              <a:ln w="127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1285860"/>
            <a:ext cx="8136904" cy="520993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Целевой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раздел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1.1. Пояснительная  записка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1.2.Целевые ориентиры,  Цель Программы воспитания.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1.3. Методологические основы и принципы построения Программы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1.3.1.Уклад   образовательной  организации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1.3.2. Воспитывающая   среда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1.3.3.Общности (сообщества ДОУ)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1.3.4. Социокультурный контекст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1.3.5. Деятельности и культурные практики в ДОУ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1.4.Требования к планируемым результатам освоения Программы воспитания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1.4.1. Целевые ориентиры воспитательной работы для детей     раннего возраста (от 1,5 до 3 лет)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1.4.2.  Целевые ориентиры воспитательной работы для детей дошкольного возраста  (до 7 лет)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701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034" y="2928934"/>
            <a:ext cx="8215370" cy="350734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Организационный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раздел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3.1 Общие требования к условиям реализации Программы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3.2. Взаимодействия взрослого с детьми. События ДОО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Организация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предметно-пространственной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среды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3.4. Кадровое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обеспечение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воспитательного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процесса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3.5. Материально- техническое сопровождение  реализации Программы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3.6. Нормативно-методическое обеспечение реализации Программы воспитания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3.7. Требования к условиям, обеспечивающим достижение планируемых  личностных результатов в работе с особыми категориями детей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3.8. Информационное обеспечение реализации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357166"/>
            <a:ext cx="8208912" cy="228147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Содержательный раздел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2.1.Формы, способы, методы и средства реализации Программы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2.2. Содержание воспитательной работы по направлениям воспитания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Особенности реализации воспитательного процесса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2.4. Особенности взаимодействия педагогического коллектива с семьями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воспитанников  в  процессе  реализации  Программы 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2.5. Педагогическая диагностика индивидуального развития воспитанников.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701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404664"/>
            <a:ext cx="813690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реализации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algn="ctr"/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тематические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занятия;    беседы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оздание и просмотр м/фильмов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м/м презентаций;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экскурсии, посещение музеев;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чтение и обсуждение произведений детской художественной и познавательной литературы.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проблемных ситуаций;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творческих мастерских для организации продуктивных видов деятельности;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проектов;   коллекционирование;   создание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мини-музеев;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игровая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деятельность;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слушание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музыки, исполнение и творчество;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экспериментирование, исследовательская деятельность;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наблюдения за состоянием природных объектов в разные сезоны года;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трудовая деятельность в природе;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совместные праздники и развлечения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День матери,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День пожилого человека, День города, День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Защитника Отечества, День Победы и т.д.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патриотические, экологические акции.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85918" y="500042"/>
            <a:ext cx="55982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Средства   воспитания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дошкольников</a:t>
            </a:r>
            <a:endParaRPr lang="ru-RU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142984"/>
            <a:ext cx="81439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itchFamily="2" charset="2"/>
              <a:buChar char="ü"/>
            </a:pPr>
            <a:r>
              <a:rPr lang="ru-RU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Художественные средства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литература, изобразительное искусство, музыка, кино, диафильмы, м/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презентации.  Эта группа средств способствует эмоциональной окраске познаваемых явлений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Собственная деятельность детей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игра, труд, учение, художественная деятельность. Каждый вид деятельности имеет свою специфику, выполняя функцию средства воспитания практики нравственно-патриотического поведения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ru-RU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Природа родного края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вызывает у детей эстетические чувства, желание заботиться о тех, кто слабее, кто нуждается в помощи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Социальное окружение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Окружающая ребенка обстановка становится средством воспитания чувств, представлений, поведения. Она активизирует весь механизм нравственно-патриотического воспитания и влияет на формирования нравственных и патриотических качеств.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Общение.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Оно как средство нравственно-патриотического воспитания выполняет задачи корректировки представлений о нравственности и патриотизме, на основе пробуждения чувств и формирования отношений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8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0165" y="760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5984" y="5572140"/>
            <a:ext cx="2520280" cy="71508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Молочненская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15623" y="1158230"/>
            <a:ext cx="2032433" cy="71508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МБДОУ №38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п.г.т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Молочный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78167" y="1186457"/>
            <a:ext cx="2043692" cy="71508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/>
                <a:ea typeface="Calibri"/>
              </a:rPr>
              <a:t>Население </a:t>
            </a:r>
            <a:r>
              <a:rPr lang="ru-RU" dirty="0" err="1">
                <a:latin typeface="Times New Roman"/>
                <a:ea typeface="Calibri"/>
              </a:rPr>
              <a:t>п.г.т.Молочный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400240" y="2226875"/>
            <a:ext cx="2394266" cy="71508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Администрация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п.г.т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Молочный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7" y="3178923"/>
            <a:ext cx="2568493" cy="71508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Детская библиотека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п.г.т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Молочный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7542" y="2204864"/>
            <a:ext cx="2688091" cy="71508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latin typeface="Times New Roman"/>
                <a:ea typeface="Calibri"/>
              </a:rPr>
              <a:t>ДЮЦ дополнительного образования «Снежок»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42909" y="4314351"/>
            <a:ext cx="2071703" cy="10215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Городской дом  культуры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«Гармония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75817" y="4221088"/>
            <a:ext cx="2361369" cy="10215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Молочненская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детская музыкальная школа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07595" y="3237792"/>
            <a:ext cx="2412268" cy="71508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Детско-Юношеская спортивная школа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02058" y="3178923"/>
            <a:ext cx="2304256" cy="783193"/>
          </a:xfrm>
          <a:prstGeom prst="flowChartAlternateProcess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МБДОУ № 46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п.г.т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Молочный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48000" y="5391469"/>
            <a:ext cx="2517811" cy="71508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Взрослая библиотека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п.г.т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Молочный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 flipV="1">
            <a:off x="3849628" y="1969650"/>
            <a:ext cx="448502" cy="1181622"/>
          </a:xfrm>
          <a:prstGeom prst="straightConnector1">
            <a:avLst/>
          </a:prstGeom>
          <a:ln w="127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 flipH="1" flipV="1">
            <a:off x="4786661" y="2285645"/>
            <a:ext cx="1214446" cy="500760"/>
          </a:xfrm>
          <a:prstGeom prst="straightConnector1">
            <a:avLst/>
          </a:prstGeom>
          <a:ln w="127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>
            <a:off x="3143240" y="2643182"/>
            <a:ext cx="706388" cy="460618"/>
          </a:xfrm>
          <a:prstGeom prst="straightConnector1">
            <a:avLst/>
          </a:prstGeom>
          <a:ln w="127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5715008" y="4000504"/>
            <a:ext cx="519702" cy="726464"/>
          </a:xfrm>
          <a:prstGeom prst="straightConnector1">
            <a:avLst/>
          </a:prstGeom>
          <a:ln w="127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6200000" flipV="1">
            <a:off x="4688128" y="4527318"/>
            <a:ext cx="1295278" cy="384526"/>
          </a:xfrm>
          <a:prstGeom prst="straightConnector1">
            <a:avLst/>
          </a:prstGeom>
          <a:ln w="127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 flipH="1" flipV="1">
            <a:off x="3437858" y="4486574"/>
            <a:ext cx="1477336" cy="505196"/>
          </a:xfrm>
          <a:prstGeom prst="straightConnector1">
            <a:avLst/>
          </a:prstGeom>
          <a:ln w="127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2928926" y="3500438"/>
            <a:ext cx="528264" cy="0"/>
          </a:xfrm>
          <a:prstGeom prst="straightConnector1">
            <a:avLst/>
          </a:prstGeom>
          <a:ln w="127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5917272" y="3436609"/>
            <a:ext cx="490323" cy="0"/>
          </a:xfrm>
          <a:prstGeom prst="straightConnector1">
            <a:avLst/>
          </a:prstGeom>
          <a:ln w="127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5400000">
            <a:off x="5698203" y="2517113"/>
            <a:ext cx="605117" cy="571503"/>
          </a:xfrm>
          <a:prstGeom prst="straightConnector1">
            <a:avLst/>
          </a:prstGeom>
          <a:ln w="127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2857488" y="4000505"/>
            <a:ext cx="933710" cy="785817"/>
          </a:xfrm>
          <a:prstGeom prst="straightConnector1">
            <a:avLst/>
          </a:prstGeom>
          <a:ln w="127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555777" y="404664"/>
            <a:ext cx="4464496" cy="510778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Социокультурное окружение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8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285728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Особые требования к условиям, обеспечивающим достижение планируемых личностных результатов в работе 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особыми категориями детей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928670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уровне уклада ДОО инклюзивное образование – это идеальная норма для воспитания, реализующая такие социокультурные ценности, как забота, принятие, взаимоуважение, взаимопомощь, совместность, сопричастность, социальная ответственность.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285720" y="2056686"/>
            <a:ext cx="857256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Задачами воспитания детей с ОВЗ в условиях ДОУ являются: 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1) формирование общей культуры личности детей, развитие их социальных, нравственных, эстетических, интеллектуальных, физических качеств, инициативности, самостоятельности и ответственности; 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2) формирование доброжелательного отношения к детям с ОВЗ и их семьям со стороны всех участников образовательных отношений; 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3) обеспечение психолого-педагогической поддержки семье ребенка с особенностями в развитии и содействие повышению уровня педагогической компетентности родителей; 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4) обеспечение эмоционально-положительного взаимодействия детей с окружающими в целях их успешной адаптации и интеграции в общество; 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5) расширение у детей с различными нарушениями развития знаний и представлений об окружающем мире; 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6) взаимодействие с семьей для обеспечения полноценного развития детей с ОВЗ;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7) охрана и укрепление физического и психического здоровья детей, в том числе их эмоционального благополучия. 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57158" y="357166"/>
            <a:ext cx="8429684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Цели-ориентиры для родителей</a:t>
            </a:r>
            <a:b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(семьи воспитанников)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Находить в условиях посёлка любую возможность замечать красоту родной природы и предъявлять ее сыну/дочери.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Организовывать активный отдых семьи в природе, ориентировать ребенка на природу как ценность.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Формировать у сына/дочери навыки безопасного для здоровья поведения во время отдыха.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Обращать внимание ребенка на следы положительного и отрицательного отношения людей к природе. Учить высказывать свои оценочные суждения по результатам таких наблюдений.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Воспитывать чувство сопереживания происходящему в природе. Показывать примеры природоохранной деятельности.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Активно привлекать сына/дочь к труду в природе (в том числе и к труду всей семьей).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Включаться в совместные с ребенком проекты по изучению природного наследия родного края; осуществлять поиск информации эколого-краеведческого содержания в районных, городских и областных библиотеках, интернете.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Учить ребенка пользоваться энциклопедической литературой.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Сотрудничать с педагогами в решении задач эколого-краеведческого воспитания, понимая необходимость данного взаимодействия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др.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051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8" y="1142984"/>
          <a:ext cx="8429685" cy="5349240"/>
        </p:xfrm>
        <a:graphic>
          <a:graphicData uri="http://schemas.openxmlformats.org/drawingml/2006/table">
            <a:tbl>
              <a:tblPr/>
              <a:tblGrid>
                <a:gridCol w="2714644"/>
                <a:gridCol w="5715041"/>
              </a:tblGrid>
              <a:tr h="2741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Педагогическая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поддержка и просвещение</a:t>
                      </a:r>
                    </a:p>
                  </a:txBody>
                  <a:tcPr marL="17773" marR="17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1125" algn="l"/>
                        </a:tabLs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Совместная деятельность</a:t>
                      </a:r>
                    </a:p>
                  </a:txBody>
                  <a:tcPr marL="17773" marR="17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185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Формы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взаимодействия</a:t>
                      </a:r>
                    </a:p>
                  </a:txBody>
                  <a:tcPr marL="17773" marR="17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04172">
                <a:tc>
                  <a:txBody>
                    <a:bodyPr/>
                    <a:lstStyle/>
                    <a:p>
                      <a:pPr marL="90488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Родительские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собрания </a:t>
                      </a:r>
                    </a:p>
                    <a:p>
                      <a:pPr marL="90488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Беседы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с родителями </a:t>
                      </a:r>
                    </a:p>
                    <a:p>
                      <a:pPr marL="90488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Индивидуальные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консультации</a:t>
                      </a:r>
                    </a:p>
                    <a:p>
                      <a:pPr marL="90488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-Родительские вечера </a:t>
                      </a:r>
                    </a:p>
                    <a:p>
                      <a:pPr marL="90488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Мастер-класс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90488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Официальный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сайт ДОУ</a:t>
                      </a:r>
                    </a:p>
                    <a:p>
                      <a:pPr marL="90488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Группа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ВК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«Родительский всеобуч»</a:t>
                      </a:r>
                    </a:p>
                    <a:p>
                      <a:pPr marL="90488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Медиа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группы в сети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ВК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90488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Семейный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клуб «Школа для родителей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»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90488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Информационные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стенды</a:t>
                      </a:r>
                    </a:p>
                  </a:txBody>
                  <a:tcPr marL="17773" marR="17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488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  <a:tabLst>
                          <a:tab pos="5472113" algn="l"/>
                        </a:tabLs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в группе тематических выставок при участии родителей: «Дары природы», «История вещей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» и др., 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90488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  <a:tabLst>
                          <a:tab pos="5472113" algn="l"/>
                        </a:tabLs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Совместная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работа родителей с ребёнком над созданием семейных альбомов «Моя семья», «Моя родословная», </a:t>
                      </a:r>
                    </a:p>
                    <a:p>
                      <a:pPr marL="90488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  <a:tabLst>
                          <a:tab pos="5472113" algn="l"/>
                        </a:tabLs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тематических выставок детских книг при участии семьи.</a:t>
                      </a:r>
                    </a:p>
                    <a:p>
                      <a:pPr marL="90488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>
                          <a:tab pos="5472113" algn="l"/>
                        </a:tabLst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Участие родителей и детей в театрализованной деятельности, совместная постановка спектаклей, создание условий, организация декораций и костюмов.</a:t>
                      </a:r>
                    </a:p>
                    <a:p>
                      <a:pPr marL="90488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  <a:tabLst>
                          <a:tab pos="5472113" algn="l"/>
                        </a:tabLs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Совместные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досуги и мероприятия на основе партнёрской деятельности родителей и педагогов.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90488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  <a:tabLst>
                          <a:tab pos="5472113" algn="l"/>
                        </a:tabLs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Открытые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мероприятия с детьми для родителей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90488" indent="0">
                        <a:buFont typeface="Arial" pitchFamily="34" charset="0"/>
                        <a:buChar char="•"/>
                        <a:tabLst>
                          <a:tab pos="5472113" algn="l"/>
                        </a:tabLs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совместной деятельности детей и взрослых по выпуску семейных газет.</a:t>
                      </a:r>
                    </a:p>
                    <a:p>
                      <a:pPr marL="90488" indent="0">
                        <a:buFont typeface="Arial" pitchFamily="34" charset="0"/>
                        <a:buChar char="•"/>
                        <a:tabLst>
                          <a:tab pos="5472113" algn="l"/>
                        </a:tabLs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-Проведение праздников, досугов, литературных и музыкальных вечеров с привлечением родителей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773" marR="17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14480" y="285728"/>
            <a:ext cx="5286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Направления взаимодействия с родителями </a:t>
            </a: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(законными представителями)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051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0034" y="357166"/>
            <a:ext cx="81439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Педагогическая диагностика индивидуального развития детей</a:t>
            </a:r>
            <a:endParaRPr lang="ru-RU" sz="20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96" y="1071546"/>
          <a:ext cx="8286808" cy="4937760"/>
        </p:xfrm>
        <a:graphic>
          <a:graphicData uri="http://schemas.openxmlformats.org/drawingml/2006/table">
            <a:tbl>
              <a:tblPr/>
              <a:tblGrid>
                <a:gridCol w="1640009"/>
                <a:gridCol w="1522692"/>
                <a:gridCol w="1756506"/>
                <a:gridCol w="1630096"/>
                <a:gridCol w="1737505"/>
              </a:tblGrid>
              <a:tr h="864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Возрастная группа</a:t>
                      </a:r>
                    </a:p>
                  </a:txBody>
                  <a:tcPr marL="13897" marR="13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Младшая группа</a:t>
                      </a:r>
                    </a:p>
                  </a:txBody>
                  <a:tcPr marL="13897" marR="13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Средняя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 группа</a:t>
                      </a:r>
                    </a:p>
                  </a:txBody>
                  <a:tcPr marL="13897" marR="13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Старшая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группа</a:t>
                      </a:r>
                    </a:p>
                  </a:txBody>
                  <a:tcPr marL="13897" marR="13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Подготовительная группа</a:t>
                      </a:r>
                    </a:p>
                  </a:txBody>
                  <a:tcPr marL="13897" marR="13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</a:p>
                  </a:txBody>
                  <a:tcPr marL="13897" marR="13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Критерии</a:t>
                      </a:r>
                    </a:p>
                  </a:txBody>
                  <a:tcPr marL="13897" marR="13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37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Положительно-эмоциональное восприятие членов семьи, домашнего окружения, детского сада, посёлка</a:t>
                      </a:r>
                    </a:p>
                  </a:txBody>
                  <a:tcPr marL="13897" marR="13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Эмоционально отзывается на состояние близких людей, сверстников, животных, героев сказок.</a:t>
                      </a:r>
                    </a:p>
                  </a:txBody>
                  <a:tcPr marL="13897" marR="13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619250" algn="l"/>
                        </a:tabLs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Сравнивает разные ярко выраженные эмоциональные состояния взрослых и детей. Видит проявление эмоционального состояния в выражении лица, жестах, интонации голоса.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897" marR="13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Проявляет заботу о пожилых людях, о малышах: понимает их эмоциональное состояние по мимике, жестам, интонации голоса, оказывает помощь, успокаивает.</a:t>
                      </a:r>
                    </a:p>
                  </a:txBody>
                  <a:tcPr marL="13897" marR="13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Осознанно не принимает проявления грубости по отношению к своим близким, друзьям.</a:t>
                      </a:r>
                    </a:p>
                  </a:txBody>
                  <a:tcPr marL="13897" marR="13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6051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57224" y="642918"/>
            <a:ext cx="75724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Нормативно-правовое </a:t>
            </a:r>
            <a:r>
              <a:rPr lang="ru-RU" alt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информационное обеспечение по вопросам воспитания </a:t>
            </a:r>
            <a:r>
              <a:rPr lang="ru-RU" alt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обучающихся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2FBC1C15-B638-0BB8-56E9-FB670DA48FFE}"/>
              </a:ext>
            </a:extLst>
          </p:cNvPr>
          <p:cNvSpPr txBox="1">
            <a:spLocks/>
          </p:cNvSpPr>
          <p:nvPr/>
        </p:nvSpPr>
        <p:spPr>
          <a:xfrm>
            <a:off x="357158" y="1785926"/>
            <a:ext cx="8286808" cy="48609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alt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Стратегия развития воспитания в Российской Федерации на период до 2025 г., утверждена распоряжением Правительства Российской Федерации от 29.05.2015 г. № 996-р;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alt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Указ Президента Российской Федерации В.В. Путина от 07.05.2018 г. № 204 «О национальных целях и стратегических задачах развития Российской Федерации на период до 2024 года»;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alt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Федеральный закон от 31.07.2020 г. № 304-ФЗ «О внесении изменений в Федеральный закон «Об образовании в Российской Федерации» по вопросам воспитания обучающихся;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alt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Примерная рабочая программа воспитания для образовательных организаций, реализующих образовательные программы дошкольного образования, одобрена решением федерального учебно-методического объединения по общему образованию от 01.07.2021 г. № 2/21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alt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altLang="ru-RU" sz="1867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alt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1214422"/>
          <a:ext cx="8215371" cy="5143536"/>
        </p:xfrm>
        <a:graphic>
          <a:graphicData uri="http://schemas.openxmlformats.org/drawingml/2006/table">
            <a:tbl>
              <a:tblPr/>
              <a:tblGrid>
                <a:gridCol w="2068412"/>
                <a:gridCol w="3722078"/>
                <a:gridCol w="2424881"/>
              </a:tblGrid>
              <a:tr h="293188">
                <a:tc gridSpan="3">
                  <a:txBody>
                    <a:bodyPr/>
                    <a:lstStyle/>
                    <a:p>
                      <a:pPr indent="-2286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6050" algn="l"/>
                        </a:tabLs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МАРТ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50348">
                <a:tc>
                  <a:txBody>
                    <a:bodyPr/>
                    <a:lstStyle/>
                    <a:p>
                      <a:pPr indent="-2286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«Международный женский день»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-2286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«Масленица»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-2286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«Семья»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86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6050" algn="l"/>
                        </a:tabLst>
                      </a:pPr>
                      <a:r>
                        <a:rPr lang="ru-RU" sz="180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Познавательное развитие: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46050" algn="l"/>
                        </a:tabLs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Беседа с показом м/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презентации «8 марта – женский праздник»;</a:t>
                      </a:r>
                    </a:p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46050" algn="l"/>
                        </a:tabLs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д/и «Кто что делает», «Чьи вещи»;</a:t>
                      </a:r>
                    </a:p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46050" algn="l"/>
                        </a:tabLs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рассматривание иллюстраций на тему: «Мамы всякие нужны, мамы всякие важны»;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46050" algn="l"/>
                        </a:tabLs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прослушивание муз. произведений «Русские народные песни про масленицу».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6050" algn="l"/>
                        </a:tabLst>
                      </a:pPr>
                      <a:r>
                        <a:rPr lang="ru-RU" sz="180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Речевое развитие: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46050" algn="l"/>
                        </a:tabLs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знакомство с русскими пословицами и поговорками о семье;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46050" algn="l"/>
                        </a:tabLs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чтение художественных произведений о семье О.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Бундура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В. Осеевой, русских народных сказок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86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6050" algn="l"/>
                        </a:tabLs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Расширять представления детей о весеннем празднике 8 Марта, его особенностях: как появился, кого поздравляем.</a:t>
                      </a:r>
                    </a:p>
                    <a:p>
                      <a:pPr indent="-2286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6050" algn="l"/>
                        </a:tabLs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Закреплять понятие «Семья», умение устанавливать родственные связи, актуализировать эмоциональный опыт детей семейных взаимоотношений. </a:t>
                      </a:r>
                    </a:p>
                    <a:p>
                      <a:pPr indent="-2286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6050" algn="l"/>
                        </a:tabLs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-2286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6050" algn="l"/>
                        </a:tabLs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</a:t>
                      </a: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00034" y="285728"/>
            <a:ext cx="8215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Календарный план воспитательной работы </a:t>
            </a: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(обязательное приложение к Программе)</a:t>
            </a: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(фрагмент)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785786" y="1571612"/>
            <a:ext cx="7643866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Образовательная  программа дошкольного образования Муниципального бюджетного дошкольного образовательного учреждения № 46 п.г.т.Молочный  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Положение о рабочей группе по разработке программы и календарного плана воспитательной работы МБДОУ № 46 п.г.т.Молочный утв. приказом № 100а-п от 13.07.2021г.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Приказ о создании рабочей группы по разработке Программы воспитания и календарного плана воспитательной работы № 101а-п от 14.07.2021г.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Приказ об утверждении рабочей программы воспитания и календарного плана воспитательной работы № 127-п от 01.09.2021г.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5008" y="3571876"/>
            <a:ext cx="3005455" cy="2876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5786" y="642918"/>
            <a:ext cx="7572428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alt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Воспитание</a:t>
            </a:r>
            <a:r>
              <a:rPr lang="ru-RU" alt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деятельность, направленная на развитие личности, создание условий для самоопределения и социализации обучающихся на основе социокультурных, духовно-нравственных ценностей и принятых в российском обществе правил и норм поведения в интересах человека, семьи, общества и государства, формирование у обучающихся чувства патриотизма, гражданственности, уважения к памяти защитников Отечества и подвигам Героев Отечества, закону и правопорядку, человеку труда и старшему поколению, взаимного уважения, бережного отношения к культурному наследию и традициям многонационального народа Российской Федерации, природе и окружающей среде.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548680"/>
            <a:ext cx="77048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основе процесса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воспитания детей в ДОУ </a:t>
            </a:r>
            <a:endParaRPr lang="ru-RU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лежат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конституционные и национальные ценности российского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общества</a:t>
            </a:r>
            <a:endParaRPr lang="ru-RU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4571" y="1780627"/>
            <a:ext cx="7432205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Ценности Родины и природы лежат в основе патриотического направления воспитания.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63589" y="2564904"/>
            <a:ext cx="742318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Ценности человека, семьи, дружбы, сотрудничества лежат в основе социального направления воспитания.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3589" y="3429000"/>
            <a:ext cx="7423188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Ценность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знания лежит в основе познавательного направления воспитания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44063" y="4234732"/>
            <a:ext cx="744271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Ценность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здоровья лежит в основе физического и оздоровительного направления воспитания.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5072074"/>
            <a:ext cx="742955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Ценность труда лежит в основе трудового направления воспитания.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5572140"/>
            <a:ext cx="742955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Ценности культуры и красоты лежат в основе этико-эстетического направления воспитания.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1438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0034" y="714356"/>
            <a:ext cx="820891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 Программы воспитания</a:t>
            </a:r>
          </a:p>
          <a:p>
            <a:pPr algn="ctr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ормирование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гармонично развитой высоконравственной личности, разделяющей российские традиционные духовные ценности, обладающей актуальными знаниями и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умениями,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способной реализовать свой потенциал в условиях современного общества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Главная задача Программы воспитания</a:t>
            </a:r>
            <a:endParaRPr lang="ru-RU" sz="2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         организационно-педагогических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условий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части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воспитания, личностного развития  и  социализации  детей  дошкольного возраста на  основе  базовых  национальных	   ценностей   (ценности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семьи, гражданские, экологические, нравственные ценности, ценности труда,  культуры,  истории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701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747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5556" y="260648"/>
            <a:ext cx="79928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цели и задач данной Программы осуществляется в рамках нескольких направлений воспитательной работы ДОУ, формирование которых в совокупности обеспечит полноценное и гармоничное развитие личности детей от 1,5 до 7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3212976"/>
            <a:ext cx="1921504" cy="10215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Патриотическое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направление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воспитания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57422" y="1928802"/>
            <a:ext cx="1782197" cy="10215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Социальное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направление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41937" y="3249299"/>
            <a:ext cx="1901270" cy="10215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Познавательное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направление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23728" y="4525058"/>
            <a:ext cx="2000299" cy="13280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Физическое и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оздоровительное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направление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72066" y="1928802"/>
            <a:ext cx="1728192" cy="10215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Трудовое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направление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6056" y="4526112"/>
            <a:ext cx="2125118" cy="13280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Этико-эстетическое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направление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оспитания</a:t>
            </a:r>
          </a:p>
        </p:txBody>
      </p:sp>
      <p:sp>
        <p:nvSpPr>
          <p:cNvPr id="12" name="Улыбающееся лицо 11"/>
          <p:cNvSpPr/>
          <p:nvPr/>
        </p:nvSpPr>
        <p:spPr>
          <a:xfrm>
            <a:off x="3786182" y="3071810"/>
            <a:ext cx="1571636" cy="142876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10800000">
            <a:off x="2786050" y="3714752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500694" y="3714752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5214942" y="3071810"/>
            <a:ext cx="285752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>
            <a:off x="3643306" y="3000372"/>
            <a:ext cx="35719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0800000" flipV="1">
            <a:off x="3571868" y="4214818"/>
            <a:ext cx="285752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286380" y="4214818"/>
            <a:ext cx="285752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6051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8596" y="500042"/>
            <a:ext cx="82868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Цели и задачи воспитания реализуются во всех видах деятельности дошкольника, обозначенных в ФГОС ДО. Все виды детской деятельности опосредованы разными типами активностей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Предметно-целевая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(виды деятельности, организуемые взрослым, в которых он открывает ребенку смысл и ценность человеческой деятельности, способы ее реализации совместно с родителями, воспитателями, сверстниками);</a:t>
            </a:r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Культурные практики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(активная, самостоятельная апробация каждым ребенком инструментального и ценностного содержаний, полученных от взрослого и способов их реализации в различных видах деятельности через личный опыт);</a:t>
            </a:r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Свободная инициативная деятельность ребенка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(его спонтанная самостоятельная активность, в рамках которой он реализует свои базовые устремления: любознательность, общительность, опыт деятельности на основе усвоенных ценностей).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513224_27-p-fon-dlya-prezentatsii-na-patrioticheskuyu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7801" y="476672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Воспитывающая среда строится по трем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линиям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1071546"/>
            <a:ext cx="4071966" cy="146423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«от взрослого»,   который создает предметно-пространственную среду, насыщая ее ценностями и смыслами;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71670" y="2714620"/>
            <a:ext cx="5286412" cy="146423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/>
              <a:t>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 совместности ребенка и взрослого», направленная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на взаимодействие ребенка и взрослого, раскрывающего смыслы и ценности воспитания;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14744" y="4572008"/>
            <a:ext cx="5083954" cy="18047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«от ребенка»: воспитывающая среда, в которой ребенок самостоятельно творит, живет и получает опыт позитивных достижений, осваивая ценности и смыслы, заложенные взрослым.</a:t>
            </a:r>
          </a:p>
        </p:txBody>
      </p:sp>
    </p:spTree>
    <p:extLst>
      <p:ext uri="{BB962C8B-B14F-4D97-AF65-F5344CB8AC3E}">
        <p14:creationId xmlns:p14="http://schemas.microsoft.com/office/powerpoint/2010/main" xmlns="" val="1438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1898</Words>
  <Application>Microsoft Office PowerPoint</Application>
  <PresentationFormat>Экран (4:3)</PresentationFormat>
  <Paragraphs>223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47</cp:revision>
  <dcterms:created xsi:type="dcterms:W3CDTF">2022-03-25T12:17:01Z</dcterms:created>
  <dcterms:modified xsi:type="dcterms:W3CDTF">2022-03-28T13:53:45Z</dcterms:modified>
</cp:coreProperties>
</file>