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9" r:id="rId1"/>
  </p:sldMasterIdLst>
  <p:notesMasterIdLst>
    <p:notesMasterId r:id="rId22"/>
  </p:notesMasterIdLst>
  <p:handoutMasterIdLst>
    <p:handoutMasterId r:id="rId23"/>
  </p:handoutMasterIdLst>
  <p:sldIdLst>
    <p:sldId id="265" r:id="rId2"/>
    <p:sldId id="313" r:id="rId3"/>
    <p:sldId id="306" r:id="rId4"/>
    <p:sldId id="268" r:id="rId5"/>
    <p:sldId id="284" r:id="rId6"/>
    <p:sldId id="273" r:id="rId7"/>
    <p:sldId id="293" r:id="rId8"/>
    <p:sldId id="277" r:id="rId9"/>
    <p:sldId id="298" r:id="rId10"/>
    <p:sldId id="278" r:id="rId11"/>
    <p:sldId id="310" r:id="rId12"/>
    <p:sldId id="279" r:id="rId13"/>
    <p:sldId id="308" r:id="rId14"/>
    <p:sldId id="280" r:id="rId15"/>
    <p:sldId id="301" r:id="rId16"/>
    <p:sldId id="281" r:id="rId17"/>
    <p:sldId id="304" r:id="rId18"/>
    <p:sldId id="282" r:id="rId19"/>
    <p:sldId id="311" r:id="rId20"/>
    <p:sldId id="312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1" d="100"/>
          <a:sy n="121" d="100"/>
        </p:scale>
        <p:origin x="15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2F030B-E521-42BB-8A59-F7EE8B8901EB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3E28F0-6B15-46A5-9EA2-28DD82852F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086877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753ACF-A1BD-49FF-9526-47B1895C7631}" type="datetimeFigureOut">
              <a:rPr lang="ru-RU" smtClean="0"/>
              <a:t>04.04.2022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EAB496-B95A-4F93-9CE1-EDE3298403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46665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EAB496-B95A-4F93-9CE1-EDE3298403E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0237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EAB496-B95A-4F93-9CE1-EDE3298403E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47473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EAB496-B95A-4F93-9CE1-EDE3298403EE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62851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EAB496-B95A-4F93-9CE1-EDE3298403EE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62921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EAB496-B95A-4F93-9CE1-EDE3298403EE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53825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DBFB5-2617-46D3-8054-9196446A7BAB}" type="datetime1">
              <a:rPr lang="ru-RU" smtClean="0"/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0755A6D-4CB7-4C81-9A14-6E4DA8E4A3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4404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92F8B-E777-47DB-8D44-F8EEC40AF52B}" type="datetime1">
              <a:rPr lang="ru-RU" smtClean="0"/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0755A6D-4CB7-4C81-9A14-6E4DA8E4A3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5739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3948E-7447-4329-B023-6D603651D4D8}" type="datetime1">
              <a:rPr lang="ru-RU" smtClean="0"/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0755A6D-4CB7-4C81-9A14-6E4DA8E4A3A6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10681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879C8-441E-4E5A-9942-30317EDCC694}" type="datetime1">
              <a:rPr lang="ru-RU" smtClean="0"/>
              <a:t>04.04.2022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0755A6D-4CB7-4C81-9A14-6E4DA8E4A3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23468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87D4D-4715-4854-82AA-E7F31710FCEA}" type="datetime1">
              <a:rPr lang="ru-RU" smtClean="0"/>
              <a:t>04.04.2022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0755A6D-4CB7-4C81-9A14-6E4DA8E4A3A6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836304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6945F-BB82-440D-99AF-928DA7354280}" type="datetime1">
              <a:rPr lang="ru-RU" smtClean="0"/>
              <a:t>04.04.2022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0755A6D-4CB7-4C81-9A14-6E4DA8E4A3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27677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5D4E-4932-4DD6-BD77-EBD1C220B054}" type="datetime1">
              <a:rPr lang="ru-RU" smtClean="0"/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55A6D-4CB7-4C81-9A14-6E4DA8E4A3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67190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30B0F-0289-40E6-8566-D6357E1169F5}" type="datetime1">
              <a:rPr lang="ru-RU" smtClean="0"/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55A6D-4CB7-4C81-9A14-6E4DA8E4A3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8586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757D5-E1B7-4138-8D2E-C9BD90036890}" type="datetime1">
              <a:rPr lang="ru-RU" smtClean="0"/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55A6D-4CB7-4C81-9A14-6E4DA8E4A3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129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7CA30-B726-4212-B179-E804A00D1396}" type="datetime1">
              <a:rPr lang="ru-RU" smtClean="0"/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0755A6D-4CB7-4C81-9A14-6E4DA8E4A3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446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61ED7-2CD2-486F-A7EF-D928408C9EFA}" type="datetime1">
              <a:rPr lang="ru-RU" smtClean="0"/>
              <a:t>04.04.2022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0755A6D-4CB7-4C81-9A14-6E4DA8E4A3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8532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261BC-FF82-4F0D-A936-8DFA8CDDF83D}" type="datetime1">
              <a:rPr lang="ru-RU" smtClean="0"/>
              <a:t>04.04.2022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0755A6D-4CB7-4C81-9A14-6E4DA8E4A3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001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884DB-3BDA-4F19-A601-2BE163EAB983}" type="datetime1">
              <a:rPr lang="ru-RU" smtClean="0"/>
              <a:t>04.04.2022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55A6D-4CB7-4C81-9A14-6E4DA8E4A3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9075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7090F-0160-47CB-82B6-5ED3F7E35AFE}" type="datetime1">
              <a:rPr lang="ru-RU" smtClean="0"/>
              <a:t>04.04.2022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55A6D-4CB7-4C81-9A14-6E4DA8E4A3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0711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CFE64-E436-42AE-9C87-C17C88ED9352}" type="datetime1">
              <a:rPr lang="ru-RU" smtClean="0"/>
              <a:t>04.04.2022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55A6D-4CB7-4C81-9A14-6E4DA8E4A3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8458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7C25D-6C66-4DAC-8E7A-1A3F06BA324C}" type="datetime1">
              <a:rPr lang="ru-RU" smtClean="0"/>
              <a:t>04.04.2022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0755A6D-4CB7-4C81-9A14-6E4DA8E4A3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7238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0CDBD8-B1D0-4FD9-9648-CA8B3AB4252E}" type="datetime1">
              <a:rPr lang="ru-RU" smtClean="0"/>
              <a:t>04.04.2022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0755A6D-4CB7-4C81-9A14-6E4DA8E4A3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2649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disk.yandex.ru/i/U2QDkMbex4jlHw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public188224321?w=wall-188224321_1138" TargetMode="External"/><Relationship Id="rId2" Type="http://schemas.openxmlformats.org/officeDocument/2006/relationships/hyperlink" Target="https://disk.yandex.ru/i/QtLJFnpf5nyxLA" TargetMode="Externa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0333" y="0"/>
            <a:ext cx="9903941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58716" y="208093"/>
            <a:ext cx="876701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№  1 </a:t>
            </a:r>
            <a:r>
              <a:rPr lang="ru-RU" sz="2400" b="1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4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Апатиты</a:t>
            </a:r>
            <a:br>
              <a:rPr lang="ru-RU" sz="24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chemeClr val="accent3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8384" y="1941849"/>
            <a:ext cx="8736325" cy="109737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229726" y="3844368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Разработчики:</a:t>
            </a:r>
          </a:p>
          <a:p>
            <a:pPr algn="r"/>
            <a:r>
              <a:rPr lang="ru-RU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Малинкина Наталья Геннадьевна, заведующий</a:t>
            </a:r>
          </a:p>
          <a:p>
            <a:pPr algn="r"/>
            <a:r>
              <a:rPr lang="ru-RU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Сусь Татьяна Александровна, </a:t>
            </a:r>
          </a:p>
          <a:p>
            <a:pPr algn="r"/>
            <a:r>
              <a:rPr lang="ru-RU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заведующего</a:t>
            </a:r>
          </a:p>
          <a:p>
            <a:pPr algn="r"/>
            <a:r>
              <a:rPr lang="ru-RU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Посаженникова Оксана Александровна, </a:t>
            </a:r>
          </a:p>
          <a:p>
            <a:pPr algn="r"/>
            <a:r>
              <a:rPr lang="ru-RU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старший </a:t>
            </a:r>
            <a:r>
              <a:rPr lang="ru-RU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83106" y="5999571"/>
            <a:ext cx="1109568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582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534215"/>
              </p:ext>
            </p:extLst>
          </p:nvPr>
        </p:nvGraphicFramePr>
        <p:xfrm>
          <a:off x="930167" y="906517"/>
          <a:ext cx="10807262" cy="495607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{5A111915-BE36-4E01-A7E5-04B1672EAD32}</a:tableStyleId>
              </a:tblPr>
              <a:tblGrid>
                <a:gridCol w="480847"/>
                <a:gridCol w="2317531"/>
                <a:gridCol w="4950373"/>
                <a:gridCol w="3058511"/>
              </a:tblGrid>
              <a:tr h="1115599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ноябрь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vert2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800" spc="8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ноября.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День</a:t>
                      </a:r>
                      <a:r>
                        <a:rPr lang="ru-RU" sz="1800" spc="4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народного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Единства.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Праздничные мероприятия, посвященные Дню народного единства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«Все мы разные, а Родина одна!»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Патриотическое,</a:t>
                      </a:r>
                      <a:r>
                        <a:rPr lang="ru-RU" sz="18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этико</a:t>
                      </a:r>
                      <a:r>
                        <a:rPr lang="ru-RU" sz="18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-эстетическое,</a:t>
                      </a:r>
                      <a:r>
                        <a:rPr lang="ru-RU" sz="1800" spc="-27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трудовое/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Родина,</a:t>
                      </a:r>
                      <a:r>
                        <a:rPr lang="ru-RU" sz="1800" spc="9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единство.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55517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 ноября.</a:t>
                      </a:r>
                      <a:r>
                        <a:rPr lang="ru-RU" sz="1800" spc="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310</a:t>
                      </a:r>
                      <a:r>
                        <a:rPr lang="ru-RU" sz="1800" spc="10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лет</a:t>
                      </a:r>
                      <a:r>
                        <a:rPr lang="ru-RU" sz="1800" spc="12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</a:t>
                      </a:r>
                      <a:r>
                        <a:rPr lang="ru-RU" sz="1800" spc="7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smtClean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дня рождения</a:t>
                      </a:r>
                      <a:endParaRPr lang="ru-RU" sz="18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М.</a:t>
                      </a:r>
                      <a:r>
                        <a:rPr lang="ru-RU" sz="1800" spc="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В.</a:t>
                      </a:r>
                      <a:r>
                        <a:rPr lang="ru-RU" sz="1800" spc="-26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Ломоносова.</a:t>
                      </a:r>
                      <a:endParaRPr lang="ru-RU" sz="18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Беседы с детьми о М. В. Ломоносове, о его стремлении к науке, о той роли, которую он в ней сыграл.</a:t>
                      </a:r>
                      <a:endParaRPr lang="ru-RU" sz="18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Познавательное,</a:t>
                      </a:r>
                      <a:r>
                        <a:rPr lang="ru-RU" sz="1800" b="0" spc="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патриотическое,</a:t>
                      </a:r>
                      <a:r>
                        <a:rPr lang="ru-RU" sz="1800" b="0" spc="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 smtClean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трудовое.</a:t>
                      </a:r>
                      <a:endParaRPr lang="ru-RU" sz="1800" b="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55517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 ноября.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День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словаря.</a:t>
                      </a:r>
                      <a:endParaRPr lang="ru-RU" sz="18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Беседы</a:t>
                      </a:r>
                      <a:r>
                        <a:rPr lang="ru-RU" sz="1800" spc="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r>
                        <a:rPr lang="ru-RU" sz="1800" spc="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словесности</a:t>
                      </a:r>
                      <a:r>
                        <a:rPr lang="ru-RU" sz="1800" spc="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словаре.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Досуг</a:t>
                      </a:r>
                      <a:r>
                        <a:rPr lang="ru-RU" sz="1800" spc="11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«Будем</a:t>
                      </a:r>
                      <a:r>
                        <a:rPr lang="ru-RU" sz="1800" spc="14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</a:t>
                      </a:r>
                      <a:r>
                        <a:rPr lang="ru-RU" sz="1800" spc="13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словарем</a:t>
                      </a:r>
                      <a:r>
                        <a:rPr lang="ru-RU" sz="1800" spc="18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дружить</a:t>
                      </a:r>
                      <a:r>
                        <a:rPr lang="ru-RU" sz="1800" dirty="0" smtClean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!». Составление</a:t>
                      </a:r>
                      <a:r>
                        <a:rPr lang="ru-RU" sz="1800" spc="255" dirty="0" smtClean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словаря</a:t>
                      </a:r>
                      <a:r>
                        <a:rPr lang="ru-RU" sz="1800" spc="21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своей</a:t>
                      </a:r>
                      <a:r>
                        <a:rPr lang="ru-RU" sz="1800" spc="22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группы.</a:t>
                      </a:r>
                      <a:endParaRPr lang="ru-RU" sz="18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Познавательное.</a:t>
                      </a:r>
                      <a:endParaRPr lang="ru-RU" sz="1800" b="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166551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r>
                        <a:rPr lang="ru-RU" sz="1800" b="0" spc="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ноября.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День</a:t>
                      </a:r>
                      <a:r>
                        <a:rPr lang="ru-RU" sz="1800" b="0" spc="11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матери</a:t>
                      </a:r>
                      <a:r>
                        <a:rPr lang="ru-RU" sz="1800" b="0" spc="16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sz="1800" b="0" spc="-26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России.</a:t>
                      </a:r>
                      <a:endParaRPr lang="ru-RU" sz="1800" b="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Конкурс </a:t>
                      </a:r>
                      <a:r>
                        <a:rPr lang="ru-RU" sz="1800" b="0" dirty="0" smtClean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стихов  </a:t>
                      </a:r>
                      <a:r>
                        <a:rPr lang="ru-RU" sz="18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«О мамочке милой…», праздничные мероприятия</a:t>
                      </a:r>
                      <a:r>
                        <a:rPr lang="ru-RU" sz="1800" b="0" spc="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</a:t>
                      </a:r>
                      <a:r>
                        <a:rPr lang="ru-RU" sz="1800" b="0" spc="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всех</a:t>
                      </a:r>
                      <a:r>
                        <a:rPr lang="ru-RU" sz="1800" b="0" spc="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группах</a:t>
                      </a:r>
                      <a:r>
                        <a:rPr lang="ru-RU" sz="1800" b="0" spc="16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детского</a:t>
                      </a:r>
                      <a:r>
                        <a:rPr lang="ru-RU" sz="1800" b="0" spc="16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сада,</a:t>
                      </a:r>
                      <a:r>
                        <a:rPr lang="ru-RU" sz="1800" b="0" spc="17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песни</a:t>
                      </a:r>
                      <a:r>
                        <a:rPr lang="ru-RU" sz="1800" b="0" spc="18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</a:t>
                      </a:r>
                      <a:r>
                        <a:rPr lang="ru-RU" sz="1800" b="0" spc="15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маму,</a:t>
                      </a:r>
                      <a:r>
                        <a:rPr lang="ru-RU" sz="1800" b="0" spc="-27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совместные</a:t>
                      </a:r>
                      <a:r>
                        <a:rPr lang="ru-RU" sz="1800" b="0" spc="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подвижные</a:t>
                      </a:r>
                      <a:r>
                        <a:rPr lang="ru-RU" sz="1800" b="0" spc="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игры</a:t>
                      </a:r>
                      <a:r>
                        <a:rPr lang="ru-RU" sz="1800" b="0" spc="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мамами,</a:t>
                      </a:r>
                      <a:r>
                        <a:rPr lang="ru-RU" sz="1800" b="0" spc="-27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 smtClean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сюжетно-ролевые игры «</a:t>
                      </a:r>
                      <a:r>
                        <a:rPr lang="ru-RU" sz="18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Мама</a:t>
                      </a:r>
                      <a:r>
                        <a:rPr lang="ru-RU" sz="1800" b="0" spc="17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дома»,</a:t>
                      </a:r>
                      <a:r>
                        <a:rPr lang="ru-RU" sz="1800" b="0" spc="14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«Пеленаем </a:t>
                      </a:r>
                      <a:r>
                        <a:rPr lang="ru-RU" sz="1800" b="0" dirty="0" smtClean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братика/сестренку</a:t>
                      </a:r>
                      <a:r>
                        <a:rPr lang="ru-RU" sz="18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беседа</a:t>
                      </a:r>
                      <a:r>
                        <a:rPr lang="ru-RU" sz="1800" b="0" spc="15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«Мамы</a:t>
                      </a:r>
                      <a:r>
                        <a:rPr lang="ru-RU" sz="1800" b="0" spc="19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разные</a:t>
                      </a:r>
                      <a:r>
                        <a:rPr lang="ru-RU" sz="1800" b="0" spc="5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нужны,</a:t>
                      </a:r>
                      <a:r>
                        <a:rPr lang="ru-RU" sz="1800" b="0" spc="6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мамы</a:t>
                      </a:r>
                      <a:r>
                        <a:rPr lang="ru-RU" sz="1800" b="0" spc="-27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разные</a:t>
                      </a:r>
                      <a:r>
                        <a:rPr lang="ru-RU" sz="1800" b="0" spc="-4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важны».</a:t>
                      </a:r>
                      <a:endParaRPr lang="ru-RU" sz="1800" b="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Познавательное,</a:t>
                      </a:r>
                      <a:r>
                        <a:rPr lang="ru-RU" sz="1800" b="0" spc="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семейное,</a:t>
                      </a:r>
                      <a:r>
                        <a:rPr lang="ru-RU" sz="1800" b="0" spc="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патриотическое,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социально-личностное.</a:t>
                      </a:r>
                      <a:endParaRPr lang="ru-RU" sz="1800" b="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569778" y="197097"/>
            <a:ext cx="780393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воспитательной работы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ноябрь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04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47650" y="148594"/>
            <a:ext cx="5999282" cy="128089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выполнения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плана воспитательной работы 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ноябрь</a:t>
            </a:r>
            <a:endParaRPr lang="ru-RU" sz="2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77575" y="2152352"/>
            <a:ext cx="2839023" cy="37782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9768359" y="151144"/>
            <a:ext cx="2140145" cy="28521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2766" y="919885"/>
            <a:ext cx="4274144" cy="33327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398502" y="1592138"/>
            <a:ext cx="338624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«День народного единства»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384705" y="4146190"/>
            <a:ext cx="342247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«Знаменитые люди России»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768359" y="3003331"/>
            <a:ext cx="201042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«День словаря»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Объект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65718" y="3425718"/>
            <a:ext cx="2782023" cy="31318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3" name="Прямоугольник 12"/>
          <p:cNvSpPr/>
          <p:nvPr/>
        </p:nvSpPr>
        <p:spPr>
          <a:xfrm>
            <a:off x="10031319" y="6488668"/>
            <a:ext cx="16142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Неделя науки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82454" y="4776952"/>
            <a:ext cx="3026977" cy="20179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91058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3734531"/>
              </p:ext>
            </p:extLst>
          </p:nvPr>
        </p:nvGraphicFramePr>
        <p:xfrm>
          <a:off x="1269125" y="725213"/>
          <a:ext cx="9711558" cy="586075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{5A111915-BE36-4E01-A7E5-04B1672EAD32}</a:tableStyleId>
              </a:tblPr>
              <a:tblGrid>
                <a:gridCol w="354723"/>
                <a:gridCol w="1765738"/>
                <a:gridCol w="5486400"/>
                <a:gridCol w="2104697"/>
              </a:tblGrid>
              <a:tr h="685164">
                <a:tc rowSpan="7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декабрь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vert2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200" spc="1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декабря.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День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неизвестного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солдата.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Беседы и просмотр материалов о памятниках и мемориалах неизвестному солдату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Проект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«книга памяти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». Совместное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рисование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плаката «Памяти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неизвестного солдата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». Спортивно-игровые мероприятия на развитие смелости, силы, крепости духа.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spc="-5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Патриотическое</a:t>
                      </a:r>
                      <a:r>
                        <a:rPr lang="ru-RU" sz="12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200" spc="-26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познавательное,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физическое и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оздоровительное.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48251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День</a:t>
                      </a:r>
                      <a:r>
                        <a:rPr lang="ru-RU" sz="1200" spc="27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инвалидов.</a:t>
                      </a:r>
                      <a:endParaRPr lang="ru-RU" sz="12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Беседы «Люди так не делятся...», «Если добрый ты</a:t>
                      </a:r>
                      <a:r>
                        <a:rPr lang="ru-RU" sz="1200" dirty="0" smtClean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...». Просмотр </a:t>
                      </a:r>
                      <a:r>
                        <a:rPr lang="ru-RU" sz="12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обсуждение мультфильма «Цветик–</a:t>
                      </a:r>
                      <a:r>
                        <a:rPr lang="ru-RU" sz="1200" dirty="0" err="1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семицветик</a:t>
                      </a:r>
                      <a:r>
                        <a:rPr lang="ru-RU" sz="1200" dirty="0" smtClean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». Выставки </a:t>
                      </a:r>
                      <a:r>
                        <a:rPr lang="ru-RU" sz="12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детских работ «Пусть всегда будет солнце</a:t>
                      </a:r>
                      <a:r>
                        <a:rPr lang="ru-RU" sz="1200" dirty="0" smtClean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», «</a:t>
                      </a:r>
                      <a:r>
                        <a:rPr lang="ru-RU" sz="12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сердца к сердцу».</a:t>
                      </a:r>
                      <a:endParaRPr lang="ru-RU" sz="12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spc="-5" dirty="0" smtClean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Патриотическое</a:t>
                      </a:r>
                      <a:r>
                        <a:rPr lang="ru-RU" sz="1200" b="0" spc="-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200" b="0" spc="-26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познавательное,</a:t>
                      </a:r>
                      <a:r>
                        <a:rPr lang="ru-RU" sz="1200" b="0" spc="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физическое и</a:t>
                      </a:r>
                      <a:r>
                        <a:rPr lang="ru-RU" sz="1200" b="0" spc="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spc="-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оздоровительное.</a:t>
                      </a:r>
                      <a:endParaRPr lang="ru-RU" sz="1200" b="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64335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декабря.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День добровольца (волонтера) в России.</a:t>
                      </a:r>
                      <a:endParaRPr lang="ru-RU" sz="12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Волонтерская </a:t>
                      </a:r>
                      <a:r>
                        <a:rPr lang="ru-RU" sz="1200" dirty="0" smtClean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акция «</a:t>
                      </a:r>
                      <a:r>
                        <a:rPr lang="ru-RU" sz="12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Узнай больше о добровольчестве</a:t>
                      </a:r>
                      <a:r>
                        <a:rPr lang="ru-RU" sz="1200" dirty="0" smtClean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!». Беседы </a:t>
                      </a:r>
                      <a:r>
                        <a:rPr lang="ru-RU" sz="12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детьми на </a:t>
                      </a:r>
                      <a:r>
                        <a:rPr lang="ru-RU" sz="1200" dirty="0" smtClean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темы «Легко </a:t>
                      </a:r>
                      <a:r>
                        <a:rPr lang="ru-RU" sz="12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 быть добрым</a:t>
                      </a:r>
                      <a:r>
                        <a:rPr lang="ru-RU" sz="1200" dirty="0" smtClean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?», «</a:t>
                      </a:r>
                      <a:r>
                        <a:rPr lang="ru-RU" sz="12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Кто такие волонтеры</a:t>
                      </a:r>
                      <a:r>
                        <a:rPr lang="ru-RU" sz="1200" dirty="0" smtClean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 «</a:t>
                      </a:r>
                      <a:r>
                        <a:rPr lang="ru-RU" sz="12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День добрых дел» — оказание помощи малышам в одевании, раздевании.</a:t>
                      </a:r>
                      <a:endParaRPr lang="ru-RU" sz="12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spc="-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Патриотическое,</a:t>
                      </a:r>
                      <a:r>
                        <a:rPr lang="ru-RU" sz="1200" b="0" spc="-26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познавательное,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социально-личностное.</a:t>
                      </a:r>
                      <a:endParaRPr lang="ru-RU" sz="1200" b="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5372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dirty="0" smtClean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</a:t>
                      </a:r>
                      <a:r>
                        <a:rPr lang="ru-RU" sz="12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декабря.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День русской </a:t>
                      </a:r>
                      <a:r>
                        <a:rPr lang="ru-RU" sz="1200" dirty="0" smtClean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песни.</a:t>
                      </a:r>
                      <a:endParaRPr lang="ru-RU" sz="12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2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русской песни живет душа русского народа» </a:t>
                      </a:r>
                      <a:r>
                        <a:rPr lang="ru-RU" sz="1200" dirty="0" smtClean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мероприятия</a:t>
                      </a:r>
                      <a:r>
                        <a:rPr lang="ru-RU" sz="12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посвященные Дню русской песни.</a:t>
                      </a:r>
                      <a:endParaRPr lang="ru-RU" sz="12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Патриотическое, познавательное,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социально-личностное, художественно-эстетическое</a:t>
                      </a:r>
                      <a:endParaRPr lang="ru-RU" sz="1200" b="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64335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декабря.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День героев Отечества.</a:t>
                      </a:r>
                      <a:endParaRPr lang="ru-RU" sz="12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Ознакомление детей с художественной литературой: Т. А. Шорыгина «Спасатель</a:t>
                      </a:r>
                      <a:r>
                        <a:rPr lang="ru-RU" sz="1200" dirty="0" smtClean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», С</a:t>
                      </a:r>
                      <a:r>
                        <a:rPr lang="ru-RU" sz="12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Я. Маршака «Рассказ о неизвестном герое</a:t>
                      </a:r>
                      <a:r>
                        <a:rPr lang="ru-RU" sz="1200" dirty="0" smtClean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». Встреча </a:t>
                      </a:r>
                      <a:r>
                        <a:rPr lang="ru-RU" sz="12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представителями полиции, пожарными, службы спасения</a:t>
                      </a:r>
                      <a:r>
                        <a:rPr lang="ru-RU" sz="1200" dirty="0" smtClean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Спортивно-игровые </a:t>
                      </a:r>
                      <a:r>
                        <a:rPr lang="ru-RU" sz="12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мероприятия на смелость, силу, крепость духа.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Возложение цветов к памятнику защитникам Отечества.</a:t>
                      </a:r>
                      <a:endParaRPr lang="ru-RU" sz="12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Патриотическое,</a:t>
                      </a:r>
                      <a:r>
                        <a:rPr lang="ru-RU" sz="1200" b="0" spc="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познавательное,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социально-личностное.</a:t>
                      </a:r>
                      <a:endParaRPr lang="ru-RU" sz="1200" b="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64335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декабря. 200 лет со дня </a:t>
                      </a:r>
                      <a:r>
                        <a:rPr lang="ru-RU" sz="1200" dirty="0" smtClean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рождения Н</a:t>
                      </a:r>
                      <a:r>
                        <a:rPr lang="ru-RU" sz="12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А.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Некрасова.</a:t>
                      </a:r>
                      <a:endParaRPr lang="ru-RU" sz="12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Час стихов Н. А. Некрасова Беседы с детьми о Н. А. Некрасове, о его творчестве Выставка детских рисунков «Что говорят стихи?».</a:t>
                      </a:r>
                      <a:endParaRPr lang="ru-RU" sz="12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Патриотическое, познавательное,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социально-личностное.</a:t>
                      </a:r>
                      <a:endParaRPr lang="ru-RU" sz="1200" b="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11086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декабря.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День Конституции Российской Федерации Всероссийская акция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«Мы —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граждане России!»</a:t>
                      </a:r>
                      <a:endParaRPr lang="ru-RU" sz="12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Тематические беседы об основном законе России, государственных символах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Проекты «Главная книга страны</a:t>
                      </a:r>
                      <a:r>
                        <a:rPr lang="ru-RU" sz="1200" dirty="0" smtClean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», «</a:t>
                      </a:r>
                      <a:r>
                        <a:rPr lang="ru-RU" sz="12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Мы граждане </a:t>
                      </a:r>
                      <a:r>
                        <a:rPr lang="ru-RU" sz="1200" dirty="0" smtClean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России». Творческий </a:t>
                      </a:r>
                      <a:r>
                        <a:rPr lang="ru-RU" sz="12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коллаж в группах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«Моя Россия» (недельный проект).</a:t>
                      </a:r>
                      <a:endParaRPr lang="ru-RU" sz="12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Патриотическое, познавательное,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социально-личностное.</a:t>
                      </a:r>
                      <a:endParaRPr lang="ru-RU" sz="1200" b="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451129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Волонтерская </a:t>
                      </a:r>
                      <a:r>
                        <a:rPr lang="ru-RU" sz="1600" b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акция «Быть волонтером-здорово!»</a:t>
                      </a:r>
                      <a:endParaRPr lang="ru-RU" sz="1600" b="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Патриотическое, познавательное,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социально-личностное.</a:t>
                      </a:r>
                      <a:endParaRPr lang="ru-RU" sz="1100" b="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451538" y="17327"/>
            <a:ext cx="692894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воспитательной работы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декабрь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1131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48559" y="206324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выполнения плана воспитательной работы за декабрь</a:t>
            </a:r>
            <a:b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7951" y="846769"/>
            <a:ext cx="5780927" cy="578998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222189" y="1899745"/>
            <a:ext cx="48936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Творческий отчет об участии в региональном конкурсе «Добрые дела» в </a:t>
            </a:r>
            <a:r>
              <a:rPr lang="ru-RU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видеоформате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размещен на Яндекс диске по ссылке </a:t>
            </a:r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disk.yandex.ru/i/U2QDkMbex4jlHw</a:t>
            </a:r>
            <a:r>
              <a:rPr lang="ru-RU" dirty="0" smtClean="0"/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4900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8044928"/>
              </p:ext>
            </p:extLst>
          </p:nvPr>
        </p:nvGraphicFramePr>
        <p:xfrm>
          <a:off x="1261177" y="1489814"/>
          <a:ext cx="9151948" cy="447264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{BDBED569-4797-4DF1-A0F4-6AAB3CD982D8}</a:tableStyleId>
              </a:tblPr>
              <a:tblGrid>
                <a:gridCol w="307492"/>
                <a:gridCol w="1907627"/>
                <a:gridCol w="5265683"/>
                <a:gridCol w="1671146"/>
              </a:tblGrid>
              <a:tr h="6017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январь</a:t>
                      </a:r>
                      <a:endParaRPr lang="ru-RU" sz="1100" b="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vert2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spc="-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 января.</a:t>
                      </a:r>
                      <a:r>
                        <a:rPr lang="ru-RU" sz="1200" b="0" spc="-26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endParaRPr lang="ru-RU" sz="1200" b="0" spc="-260" dirty="0" smtClean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День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полного</a:t>
                      </a:r>
                      <a:r>
                        <a:rPr lang="ru-RU" sz="1200" b="0" spc="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освобождения</a:t>
                      </a:r>
                      <a:r>
                        <a:rPr lang="ru-RU" sz="1200" b="0" spc="-26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Ленинграда от</a:t>
                      </a:r>
                      <a:r>
                        <a:rPr lang="ru-RU" sz="1200" b="0" spc="-26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фашистской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блокады.</a:t>
                      </a:r>
                      <a:endParaRPr lang="ru-RU" sz="1200" b="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Беседа</a:t>
                      </a:r>
                      <a:r>
                        <a:rPr lang="ru-RU" sz="1200" b="0" spc="8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ru-RU" sz="1200" b="0" spc="7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 smtClean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презентациями «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900 дней блокады»,</a:t>
                      </a:r>
                      <a:r>
                        <a:rPr lang="ru-RU" sz="1200" b="0" spc="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«Дети</a:t>
                      </a:r>
                      <a:r>
                        <a:rPr lang="ru-RU" sz="1200" b="0" spc="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блокадного</a:t>
                      </a:r>
                      <a:r>
                        <a:rPr lang="ru-RU" sz="1200" b="0" spc="-27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Ленинграда»,</a:t>
                      </a:r>
                      <a:r>
                        <a:rPr lang="ru-RU" sz="1200" b="0" spc="6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«Дорога</a:t>
                      </a:r>
                      <a:r>
                        <a:rPr lang="ru-RU" sz="1200" b="0" spc="6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жизни</a:t>
                      </a:r>
                      <a:r>
                        <a:rPr lang="ru-RU" sz="1200" b="0" dirty="0" smtClean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». Знакомство</a:t>
                      </a:r>
                      <a:r>
                        <a:rPr lang="ru-RU" sz="1200" b="0" spc="5" dirty="0" smtClean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ru-RU" sz="1200" b="0" spc="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художественной</a:t>
                      </a:r>
                      <a:r>
                        <a:rPr lang="ru-RU" sz="1200" b="0" spc="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литературой</a:t>
                      </a:r>
                      <a:r>
                        <a:rPr lang="ru-RU" sz="1200" b="0" spc="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lang="ru-RU" sz="1200" b="0" spc="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музыкальными</a:t>
                      </a:r>
                      <a:r>
                        <a:rPr lang="ru-RU" sz="1200" b="0" spc="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произведениями</a:t>
                      </a:r>
                      <a:r>
                        <a:rPr lang="ru-RU" sz="1200" b="0" spc="8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</a:t>
                      </a:r>
                      <a:r>
                        <a:rPr lang="ru-RU" sz="1200" b="0" spc="6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теме</a:t>
                      </a:r>
                      <a:r>
                        <a:rPr lang="ru-RU" sz="1200" b="0" dirty="0" smtClean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Оформление</a:t>
                      </a:r>
                      <a:r>
                        <a:rPr lang="ru-RU" sz="1200" b="0" spc="230" dirty="0" smtClean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папки-передвижки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«Мы</a:t>
                      </a:r>
                      <a:r>
                        <a:rPr lang="ru-RU" sz="1200" b="0" spc="15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помним,</a:t>
                      </a:r>
                      <a:r>
                        <a:rPr lang="ru-RU" sz="1200" b="0" spc="13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мы</a:t>
                      </a:r>
                      <a:r>
                        <a:rPr lang="ru-RU" sz="1200" b="0" spc="15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гордимся».</a:t>
                      </a:r>
                      <a:endParaRPr lang="ru-RU" sz="1200" b="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spc="-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Патриотическое,</a:t>
                      </a:r>
                      <a:r>
                        <a:rPr lang="ru-RU" sz="1200" b="0" spc="-26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познавательное, </a:t>
                      </a:r>
                      <a:r>
                        <a:rPr lang="ru-RU" sz="1200" b="0" dirty="0" smtClean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социально-личностное /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Родина, жизнь.</a:t>
                      </a:r>
                      <a:endParaRPr lang="ru-RU" sz="1200" b="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429908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февраль</a:t>
                      </a:r>
                      <a:endParaRPr lang="ru-RU" sz="1100" b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vert2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ru-RU" sz="1200" b="0" spc="15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февраля.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День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российской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науки.</a:t>
                      </a:r>
                      <a:endParaRPr lang="ru-RU" sz="1200" b="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Тематическая</a:t>
                      </a:r>
                      <a:r>
                        <a:rPr lang="ru-RU" sz="1200" b="0" spc="5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неделя</a:t>
                      </a:r>
                      <a:r>
                        <a:rPr lang="ru-RU" sz="1200" b="0" spc="3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«Хочу</a:t>
                      </a:r>
                      <a:r>
                        <a:rPr lang="ru-RU" sz="1200" b="0" spc="1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</a:t>
                      </a:r>
                      <a:r>
                        <a:rPr lang="ru-RU" sz="1200" b="0" spc="1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знать»</a:t>
                      </a:r>
                      <a:r>
                        <a:rPr lang="ru-RU" sz="1200" b="0" spc="-26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Проведение опытов</a:t>
                      </a:r>
                      <a:r>
                        <a:rPr lang="ru-RU" sz="1200" b="0" spc="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водой,</a:t>
                      </a:r>
                      <a:r>
                        <a:rPr lang="ru-RU" sz="1200" b="0" spc="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солью,</a:t>
                      </a:r>
                      <a:r>
                        <a:rPr lang="ru-RU" sz="1200" b="0" spc="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пищевой содой, с</a:t>
                      </a:r>
                      <a:r>
                        <a:rPr lang="ru-RU" sz="1200" b="0" spc="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пищевыми</a:t>
                      </a:r>
                      <a:r>
                        <a:rPr lang="ru-RU" sz="1200" b="0" spc="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красителями,</a:t>
                      </a:r>
                      <a:r>
                        <a:rPr lang="ru-RU" sz="1200" b="0" spc="5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мыльными</a:t>
                      </a:r>
                      <a:r>
                        <a:rPr lang="ru-RU" sz="1200" b="0" spc="6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пузырями,</a:t>
                      </a:r>
                      <a:r>
                        <a:rPr lang="ru-RU" sz="1200" b="0" spc="5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ru-RU" sz="1200" b="0" spc="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 smtClean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воздухом.</a:t>
                      </a:r>
                      <a:endParaRPr lang="ru-RU" sz="1200" b="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Виртуальная</a:t>
                      </a:r>
                      <a:r>
                        <a:rPr lang="ru-RU" sz="1200" b="0" spc="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экскурсия</a:t>
                      </a:r>
                      <a:r>
                        <a:rPr lang="ru-RU" sz="1200" b="0" spc="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ru-RU" sz="1200" b="0" spc="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демонстрацией</a:t>
                      </a:r>
                      <a:r>
                        <a:rPr lang="ru-RU" sz="1200" b="0" spc="-27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мультимедийной</a:t>
                      </a:r>
                      <a:r>
                        <a:rPr lang="ru-RU" sz="1200" b="0" spc="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презентации</a:t>
                      </a:r>
                      <a:r>
                        <a:rPr lang="ru-RU" sz="1200" b="0" spc="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«Новости</a:t>
                      </a:r>
                      <a:r>
                        <a:rPr lang="ru-RU" sz="1200" b="0" spc="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российской</a:t>
                      </a:r>
                      <a:r>
                        <a:rPr lang="ru-RU" sz="1200" b="0" spc="18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науки».</a:t>
                      </a:r>
                      <a:endParaRPr lang="ru-RU" sz="1200" b="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Патриотическое,</a:t>
                      </a:r>
                      <a:r>
                        <a:rPr lang="ru-RU" sz="1200" b="0" spc="5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познавательное.</a:t>
                      </a:r>
                      <a:endParaRPr lang="ru-RU" sz="1200" b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4157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 февраля.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Международный день родного языка.</a:t>
                      </a:r>
                      <a:endParaRPr lang="ru-RU" sz="1200" b="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Девиз</a:t>
                      </a:r>
                      <a:r>
                        <a:rPr lang="ru-RU" sz="1200" b="0" spc="12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дня:</a:t>
                      </a:r>
                      <a:r>
                        <a:rPr lang="ru-RU" sz="1200" b="0" spc="7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«Богат</a:t>
                      </a:r>
                      <a:r>
                        <a:rPr lang="ru-RU" sz="1200" b="0" spc="13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lang="ru-RU" sz="1200" b="0" spc="1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красив</a:t>
                      </a:r>
                      <a:r>
                        <a:rPr lang="ru-RU" sz="1200" b="0" spc="11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наш</a:t>
                      </a:r>
                      <a:r>
                        <a:rPr lang="ru-RU" sz="1200" b="0" spc="14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 smtClean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</a:t>
                      </a:r>
                      <a:r>
                        <a:rPr lang="en-US" sz="1200" b="0" dirty="0" smtClean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spc="-270" dirty="0" smtClean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язык»</a:t>
                      </a:r>
                      <a:r>
                        <a:rPr lang="ru-RU" sz="1200" b="0" spc="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(сопровождение</a:t>
                      </a:r>
                      <a:r>
                        <a:rPr lang="ru-RU" sz="1200" b="0" spc="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всех</a:t>
                      </a:r>
                      <a:r>
                        <a:rPr lang="ru-RU" sz="1200" b="0" spc="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режимных</a:t>
                      </a:r>
                      <a:r>
                        <a:rPr lang="ru-RU" sz="1200" b="0" spc="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моментов</a:t>
                      </a:r>
                      <a:r>
                        <a:rPr lang="ru-RU" sz="1200" b="0" spc="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произведениями</a:t>
                      </a:r>
                      <a:r>
                        <a:rPr lang="ru-RU" sz="1200" b="0" spc="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устного</a:t>
                      </a:r>
                      <a:r>
                        <a:rPr lang="ru-RU" sz="1200" b="0" spc="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народного</a:t>
                      </a:r>
                      <a:r>
                        <a:rPr lang="ru-RU" sz="1200" b="0" spc="8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творчества</a:t>
                      </a:r>
                      <a:r>
                        <a:rPr lang="ru-RU" sz="1200" b="0" dirty="0" smtClean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).</a:t>
                      </a:r>
                      <a:endParaRPr lang="ru-RU" sz="1200" b="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Беседы «Мы</a:t>
                      </a:r>
                      <a:r>
                        <a:rPr lang="ru-RU" sz="1200" b="0" spc="140" dirty="0" smtClean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—</a:t>
                      </a:r>
                      <a:r>
                        <a:rPr lang="ru-RU" sz="1200" b="0" spc="12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россияне,</a:t>
                      </a:r>
                      <a:r>
                        <a:rPr lang="ru-RU" sz="1200" b="0" spc="14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наш</a:t>
                      </a:r>
                      <a:r>
                        <a:rPr lang="ru-RU" sz="1200" b="0" spc="15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язык —</a:t>
                      </a:r>
                      <a:r>
                        <a:rPr lang="ru-RU" sz="1200" b="0" spc="-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русский», «Ярмарка»</a:t>
                      </a:r>
                      <a:r>
                        <a:rPr lang="ru-RU" sz="1200" b="0" spc="22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(традиции</a:t>
                      </a:r>
                      <a:r>
                        <a:rPr lang="ru-RU" sz="1200" b="0" spc="2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русского</a:t>
                      </a:r>
                      <a:r>
                        <a:rPr lang="ru-RU" sz="1200" b="0" spc="25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народа).</a:t>
                      </a:r>
                      <a:endParaRPr lang="ru-RU" sz="1200" b="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Патриотическое,</a:t>
                      </a:r>
                      <a:r>
                        <a:rPr lang="ru-RU" sz="1200" b="0" spc="5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познавательное,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этико-</a:t>
                      </a:r>
                      <a:r>
                        <a:rPr lang="ru-RU" sz="1200" b="0" spc="5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эстетическое,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социально-личностное.</a:t>
                      </a:r>
                      <a:endParaRPr lang="ru-RU" sz="1200" b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30742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 февраля.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День защитника Отечества.</a:t>
                      </a:r>
                      <a:endParaRPr lang="ru-RU" sz="1200" b="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Беседа</a:t>
                      </a:r>
                      <a:r>
                        <a:rPr lang="ru-RU" sz="1200" b="0" spc="2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«Военные</a:t>
                      </a:r>
                      <a:r>
                        <a:rPr lang="ru-RU" sz="1200" b="0" spc="21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профессии»</a:t>
                      </a:r>
                      <a:r>
                        <a:rPr lang="ru-RU" sz="1200" b="0" spc="-27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Конкурс</a:t>
                      </a:r>
                      <a:r>
                        <a:rPr lang="ru-RU" sz="1200" b="0" spc="2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«Санитары»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Игры</a:t>
                      </a:r>
                      <a:r>
                        <a:rPr lang="ru-RU" sz="1200" b="0" spc="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«Танкисты»,</a:t>
                      </a:r>
                      <a:r>
                        <a:rPr lang="ru-RU" sz="1200" b="0" spc="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«Пограничники и</a:t>
                      </a:r>
                      <a:r>
                        <a:rPr lang="ru-RU" sz="1200" b="0" spc="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нарушители»,</a:t>
                      </a:r>
                      <a:r>
                        <a:rPr lang="ru-RU" sz="1200" b="0" spc="20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«Ловкие</a:t>
                      </a:r>
                      <a:r>
                        <a:rPr lang="ru-RU" sz="1200" b="0" spc="19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lang="ru-RU" sz="1200" b="0" spc="16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смелые моряки»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Спортивный   досуг</a:t>
                      </a:r>
                      <a:r>
                        <a:rPr lang="ru-RU" sz="1200" b="0" spc="-27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ru-RU" sz="1200" b="0" spc="-2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родителями</a:t>
                      </a:r>
                      <a:r>
                        <a:rPr lang="ru-RU" sz="1200" b="0" spc="-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«Мой</a:t>
                      </a:r>
                      <a:r>
                        <a:rPr lang="ru-RU" sz="1200" b="0" spc="1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папа!».</a:t>
                      </a:r>
                      <a:endParaRPr lang="ru-RU" sz="1200" b="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Патриотическое,</a:t>
                      </a:r>
                      <a:r>
                        <a:rPr lang="ru-RU" sz="1200" b="0" spc="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социально-личностное,</a:t>
                      </a:r>
                      <a:r>
                        <a:rPr lang="ru-RU" sz="1200" b="0" spc="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познавательное,</a:t>
                      </a:r>
                      <a:r>
                        <a:rPr lang="ru-RU" sz="1200" b="0" spc="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физическое</a:t>
                      </a:r>
                      <a:r>
                        <a:rPr lang="ru-RU" sz="1200" b="0" spc="5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Оздоровительное/семья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b="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11808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28.02-06.03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Масленица</a:t>
                      </a:r>
                      <a:endParaRPr lang="ru-RU" sz="1200" b="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Беседа «Широкая Масленица».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Беседа о каждом дне Масленицы.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Изготовление   кукол - оберегов</a:t>
                      </a:r>
                      <a:endParaRPr lang="ru-RU" sz="1200" b="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Патриотическое, социально-личностное, познавательное, художественно--эстетическое.</a:t>
                      </a:r>
                      <a:endParaRPr lang="ru-RU" sz="1200" b="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230821" y="228628"/>
            <a:ext cx="878139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воспитательной работы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январь - февраль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2373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3935" y="612384"/>
            <a:ext cx="3346628" cy="59436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4826" y="612384"/>
            <a:ext cx="4045054" cy="60713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638037" y="115169"/>
            <a:ext cx="869821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выполнения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плана воспитательной работы 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январь-февраль</a:t>
            </a:r>
            <a:endParaRPr lang="ru-RU" sz="20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282" y="1482367"/>
            <a:ext cx="3704489" cy="37044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9587489" y="6483704"/>
            <a:ext cx="149752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Масленица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55880" y="5186856"/>
            <a:ext cx="351384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помним, мы гордимся…</a:t>
            </a:r>
            <a:endParaRPr lang="ru-RU" sz="2000" b="1" i="0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967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2290934"/>
              </p:ext>
            </p:extLst>
          </p:nvPr>
        </p:nvGraphicFramePr>
        <p:xfrm>
          <a:off x="1602134" y="1245475"/>
          <a:ext cx="9165715" cy="448056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{5A111915-BE36-4E01-A7E5-04B1672EAD32}</a:tableStyleId>
              </a:tblPr>
              <a:tblGrid>
                <a:gridCol w="344908"/>
                <a:gridCol w="2301766"/>
                <a:gridCol w="4571999"/>
                <a:gridCol w="1947042"/>
              </a:tblGrid>
              <a:tr h="813999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март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vert2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марта. Международный женский день.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Изготовление  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подарков «Цветы для мамы».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Утренник «Праздник мам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Патриотическое, социально-личностное, познавательное, этико-эстетическое.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2883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марта.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День воссоединения России </a:t>
                      </a:r>
                      <a:endParaRPr lang="ru-RU" sz="1400" dirty="0" smtClean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</a:t>
                      </a:r>
                      <a:r>
                        <a:rPr lang="ru-RU" sz="14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Крыма.</a:t>
                      </a:r>
                      <a:endParaRPr lang="ru-RU" sz="14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Тематические беседы «Достопримечательности   Крыма», «Феодосия — город воинской славы», «город-герой Севастополь», «Русский черноморский флот</a:t>
                      </a:r>
                      <a:r>
                        <a:rPr lang="ru-RU" sz="1400" dirty="0" smtClean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».</a:t>
                      </a:r>
                      <a:endParaRPr lang="ru-RU" sz="14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Патриотическое, социальное, гражданское, познавательное.</a:t>
                      </a:r>
                      <a:endParaRPr lang="ru-RU" sz="1400" b="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4834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400" dirty="0" smtClean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 </a:t>
                      </a:r>
                      <a:r>
                        <a:rPr lang="ru-RU" sz="14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марта.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140 лет со дня рождения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К. И. Чуковского.</a:t>
                      </a:r>
                      <a:endParaRPr lang="ru-RU" sz="14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Чтение произведений К. И. Чуковского, рассматривание </a:t>
                      </a:r>
                      <a:r>
                        <a:rPr lang="ru-RU" sz="1400" dirty="0" smtClean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иллюстраций</a:t>
                      </a:r>
                      <a:r>
                        <a:rPr lang="en-US" sz="1400" dirty="0" smtClean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400" dirty="0" smtClean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 </a:t>
                      </a:r>
                      <a:r>
                        <a:rPr lang="ru-RU" sz="14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«Знакомство с творчеством К. И. </a:t>
                      </a:r>
                      <a:r>
                        <a:rPr lang="ru-RU" sz="1400" dirty="0" smtClean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Чуковского».</a:t>
                      </a:r>
                      <a:r>
                        <a:rPr lang="ru-RU" sz="1400" baseline="0" dirty="0" smtClean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4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Патриотическое, речевое, социально-личностное, познавательное.</a:t>
                      </a:r>
                      <a:endParaRPr lang="ru-RU" sz="1400" b="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337908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апрель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vert2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апреля - Всемирный день   авиации и космонавтики.</a:t>
                      </a:r>
                      <a:endParaRPr lang="ru-RU" sz="14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Досуг «Космонавты</a:t>
                      </a:r>
                      <a:r>
                        <a:rPr lang="ru-RU" sz="1400" dirty="0" smtClean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».</a:t>
                      </a:r>
                      <a:r>
                        <a:rPr lang="en-US" sz="1400" dirty="0" smtClean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smtClean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</a:t>
                      </a:r>
                      <a:r>
                        <a:rPr lang="ru-RU" sz="14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выставки по теме.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Просмотр видеофильма (о космосе, космических явлениях). Конструирование ракет.</a:t>
                      </a:r>
                      <a:endParaRPr lang="ru-RU" sz="14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Познавательное,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трудовое, художественно--эстетическое.</a:t>
                      </a:r>
                      <a:endParaRPr lang="ru-RU" sz="1400" b="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2103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 апреля.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Всемирный день Земли.</a:t>
                      </a:r>
                      <a:endParaRPr lang="ru-RU" sz="14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Беседы с детьми об экологических проблемах на Земле, мероприятие «Сбор батареек», театрализованное представление «Давайте сохраним…»</a:t>
                      </a:r>
                      <a:endParaRPr lang="ru-RU" sz="14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Познавательное,</a:t>
                      </a:r>
                      <a:r>
                        <a:rPr lang="ru-RU" sz="1400" b="0" spc="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экологическое</a:t>
                      </a:r>
                      <a:endParaRPr lang="ru-RU" sz="1400" b="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3589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 апреля – Пасха</a:t>
                      </a:r>
                      <a:endParaRPr lang="ru-RU" sz="1400" b="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Аппликация «Пасхальный кулич», рисование «Пасхальное яйцо»,  </a:t>
                      </a:r>
                      <a:r>
                        <a:rPr lang="ru-RU" sz="1400" b="0" dirty="0" smtClean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краткосрочные </a:t>
                      </a:r>
                      <a:r>
                        <a:rPr lang="ru-RU" sz="14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проекты на тему «Пасха».</a:t>
                      </a:r>
                      <a:endParaRPr lang="ru-RU" sz="1400" b="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Патриотическое, познавательное,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социально-личностное.</a:t>
                      </a:r>
                      <a:endParaRPr lang="ru-RU" sz="1400" b="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853212" y="70973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воспитательной работы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март - апрель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5299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67585" y="101272"/>
            <a:ext cx="5411787" cy="976312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выполнения плана воспитательной работы за март -  апрель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26180" y="1100721"/>
            <a:ext cx="5400000" cy="53851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6348" y="1100721"/>
            <a:ext cx="4030000" cy="540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6965133" y="6457890"/>
            <a:ext cx="474136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произведений К. И. Чуковского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428290" y="6457890"/>
            <a:ext cx="507273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Краткосрочные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проекты на тему «Пасха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2343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5800693"/>
              </p:ext>
            </p:extLst>
          </p:nvPr>
        </p:nvGraphicFramePr>
        <p:xfrm>
          <a:off x="1466533" y="812187"/>
          <a:ext cx="9064831" cy="475488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{5A111915-BE36-4E01-A7E5-04B1672EAD32}</a:tableStyleId>
              </a:tblPr>
              <a:tblGrid>
                <a:gridCol w="283439"/>
                <a:gridCol w="1931276"/>
                <a:gridCol w="5076497"/>
                <a:gridCol w="1773619"/>
              </a:tblGrid>
              <a:tr h="354462">
                <a:tc row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май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vert2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Праздник весны и труда.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Слушание и исполнение песен о весне и труде, слушание музыки о весне. Знакомство с пословицами и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поговорками о труде.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Трудовое, познавательное, эстетическое,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социально-личностное.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78805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мая.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День победы Международная акция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«Георгиевская ленточка».</a:t>
                      </a:r>
                      <a:endParaRPr lang="ru-RU" sz="1200" b="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Оформление в группах уголков по патриотическому воспитанию: «Защитники Отечества с Древней Руси до наших дней», «Слава героям землякам</a:t>
                      </a:r>
                      <a:r>
                        <a:rPr lang="ru-RU" sz="1200" b="0" dirty="0" smtClean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». Проекты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«Музей военного костюма»,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«Повяжи, если помнишь», «Вспомним героев своих»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Оформление выставки детского изобразительного творчества в холле детского сада «Спасибо за мир</a:t>
                      </a:r>
                      <a:r>
                        <a:rPr lang="ru-RU" sz="1200" b="0" dirty="0" smtClean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!». Проведение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акции   совместно с родителями «Наши ветераны» (подбор материала и составление альбомов родителями совместно с воспитанниками о родственниках, знакомых воевавших в годы ВОВ).</a:t>
                      </a:r>
                      <a:endParaRPr lang="ru-RU" sz="1200" b="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Познавательное, патриотическое, социально-личностное, семья.</a:t>
                      </a:r>
                      <a:endParaRPr lang="ru-RU" sz="1200" b="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4493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мая.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Международный день семьи.</a:t>
                      </a:r>
                      <a:endParaRPr lang="ru-RU" sz="1200" b="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Выставка семейных фотографий.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Ситуативные разговоры и беседы по теме праздника.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Досуги в группах совместно с родителями «Моя семья».</a:t>
                      </a:r>
                      <a:endParaRPr lang="ru-RU" sz="1200" b="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Познавательное, патриотическое, эстетическое, социально-личностное, семья.</a:t>
                      </a:r>
                      <a:endParaRPr lang="ru-RU" sz="1200" b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2601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b="0" dirty="0" smtClean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</a:t>
                      </a: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мая.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День музеев.</a:t>
                      </a:r>
                      <a:endParaRPr lang="ru-RU" sz="1200" b="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Оформление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мини-музеев «Музей одного предмета»</a:t>
                      </a:r>
                      <a:endParaRPr lang="ru-RU" sz="1200" b="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Познавательное, патриотическое, эстетическое, социально-личностное, семья.</a:t>
                      </a:r>
                      <a:endParaRPr lang="ru-RU" sz="1200" b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5044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 мая.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День славянской письменности и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культуры.</a:t>
                      </a:r>
                      <a:endParaRPr lang="ru-RU" sz="1200" b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Беседы на тему азбуки, конкурс букв- поделок «Кириллица» и «Глаголица», проект «Неделя славянской письменности».</a:t>
                      </a:r>
                      <a:endParaRPr lang="ru-RU" sz="1200" b="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Познавательное, </a:t>
                      </a:r>
                      <a:r>
                        <a:rPr lang="ru-RU" sz="1200" b="0" dirty="0" smtClean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патриотическое.</a:t>
                      </a:r>
                      <a:endParaRPr lang="ru-RU" sz="1200" b="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829666" y="233120"/>
            <a:ext cx="41285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воспитательной работы на май </a:t>
            </a:r>
          </a:p>
        </p:txBody>
      </p:sp>
    </p:spTree>
    <p:extLst>
      <p:ext uri="{BB962C8B-B14F-4D97-AF65-F5344CB8AC3E}">
        <p14:creationId xmlns:p14="http://schemas.microsoft.com/office/powerpoint/2010/main" val="3227676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3054" y="1526626"/>
            <a:ext cx="8915400" cy="4495801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000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центре программы воспитания в соответствии с </a:t>
            </a:r>
            <a:r>
              <a:rPr lang="ru-RU" sz="2000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Федеральным государственным образовательным стандартом  </a:t>
            </a:r>
            <a:r>
              <a:rPr lang="ru-RU" sz="2000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образования </a:t>
            </a:r>
            <a:r>
              <a:rPr lang="ru-RU" sz="2000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находится </a:t>
            </a:r>
            <a:r>
              <a:rPr lang="ru-RU" sz="2000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одна из ключевых задач: формирование общей культуры личности детей, в том числе ценностей здорового образа жизни, развития их социальных, нравственных, эстетических, интеллектуальных, физических качеств, инициативности, самостоятельности и ответственности ребенка </a:t>
            </a:r>
            <a:r>
              <a:rPr lang="ru-RU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(1.6. п.6 ФГОС ДО</a:t>
            </a:r>
            <a:r>
              <a:rPr lang="ru-RU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lang="ru-RU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Современный национальный воспитательный идеал – это высоконравственный, творческий, компетентный гражданин России, принимающий судьбу Отечества как свою личную, осознающий ответственность за настоящее и будущее своей страны, укорененный в духовных и культурных традициях многонационального народа Российской Федерации.</a:t>
            </a:r>
          </a:p>
        </p:txBody>
      </p:sp>
    </p:spTree>
    <p:extLst>
      <p:ext uri="{BB962C8B-B14F-4D97-AF65-F5344CB8AC3E}">
        <p14:creationId xmlns:p14="http://schemas.microsoft.com/office/powerpoint/2010/main" val="4226121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05607" y="954175"/>
            <a:ext cx="989286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программы воспитания</a:t>
            </a:r>
            <a:r>
              <a:rPr lang="ru-RU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__________________________________________________3</a:t>
            </a:r>
            <a:endParaRPr lang="ru-RU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программы</a:t>
            </a:r>
            <a:r>
              <a:rPr lang="ru-RU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_______________________________________________________________4</a:t>
            </a:r>
            <a:endParaRPr lang="ru-RU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и задачи</a:t>
            </a:r>
            <a:r>
              <a:rPr lang="ru-RU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______________________________________________________________________5</a:t>
            </a:r>
            <a:endParaRPr lang="ru-RU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воспитательной работы  на </a:t>
            </a:r>
            <a:r>
              <a:rPr lang="ru-RU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сентябрь______________________________________________6</a:t>
            </a:r>
            <a:endParaRPr lang="ru-RU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выполнения плана воспитательной работы за </a:t>
            </a:r>
            <a:r>
              <a:rPr lang="ru-RU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сентябрь___________________________7</a:t>
            </a:r>
            <a:endParaRPr lang="ru-RU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воспитательной работы  на </a:t>
            </a:r>
            <a:r>
              <a:rPr lang="ru-RU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октябрь_______________________________________________8</a:t>
            </a:r>
            <a:endParaRPr lang="ru-RU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выполнения плана воспитательной работы за </a:t>
            </a:r>
            <a:r>
              <a:rPr lang="ru-RU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октябрь____________________________9</a:t>
            </a:r>
            <a:endParaRPr lang="ru-RU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воспитательной работы  на </a:t>
            </a:r>
            <a:r>
              <a:rPr lang="ru-RU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ноябрь________________________________________________10</a:t>
            </a:r>
            <a:endParaRPr lang="ru-RU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выполнения плана воспитательной работы  за </a:t>
            </a:r>
            <a:r>
              <a:rPr lang="ru-RU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ноябрь____________________________11</a:t>
            </a:r>
            <a:endParaRPr lang="ru-RU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воспитательной работы  на </a:t>
            </a:r>
            <a:r>
              <a:rPr lang="ru-RU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декабрь_______________________________________________12</a:t>
            </a:r>
            <a:endParaRPr lang="ru-RU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выполнения плана воспитательной работы  за </a:t>
            </a:r>
            <a:r>
              <a:rPr lang="ru-RU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декабрь___________________________13</a:t>
            </a:r>
            <a:endParaRPr lang="ru-RU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воспитательной работы  на </a:t>
            </a:r>
            <a:r>
              <a:rPr lang="ru-RU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январь-февраль________________________________________14</a:t>
            </a:r>
            <a:endParaRPr lang="ru-RU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выполнения плана воспитательной работы  за </a:t>
            </a:r>
            <a:r>
              <a:rPr lang="ru-RU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январь-февраль____________________ 15</a:t>
            </a:r>
            <a:endParaRPr lang="ru-RU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воспитательной работы  на </a:t>
            </a:r>
            <a:r>
              <a:rPr lang="ru-RU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март-апрель___________________________________________16</a:t>
            </a:r>
            <a:endParaRPr lang="ru-RU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выполнения плана воспитательной работы  за </a:t>
            </a:r>
            <a:r>
              <a:rPr lang="ru-RU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март-апрель_______________________ 17</a:t>
            </a:r>
            <a:endParaRPr lang="ru-RU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воспитательной работы  на </a:t>
            </a:r>
            <a:r>
              <a:rPr lang="ru-RU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май__________________________________________________18</a:t>
            </a:r>
            <a:endParaRPr lang="ru-RU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Заключение_______________________________________________________________________ 19</a:t>
            </a:r>
            <a:endParaRPr lang="ru-RU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</a:t>
            </a:r>
            <a:r>
              <a:rPr lang="ru-RU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литературы_________________________________________________________________ 20</a:t>
            </a:r>
            <a:endParaRPr lang="ru-RU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7613" y="141112"/>
            <a:ext cx="2950720" cy="9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304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5008" y="261504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литературы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59047" y="1132491"/>
            <a:ext cx="8915400" cy="3777622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ru-RU" sz="8000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</a:t>
            </a:r>
            <a:r>
              <a:rPr lang="ru-RU" sz="8000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«Об образовании в Российской Федерации» от 29 декабря 2012 г. № </a:t>
            </a:r>
            <a:r>
              <a:rPr lang="ru-RU" sz="8000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273-ФЗ.</a:t>
            </a:r>
            <a:endParaRPr lang="ru-RU" sz="8000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8000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</a:t>
            </a:r>
            <a:r>
              <a:rPr lang="ru-RU" sz="8000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от 31 июля 2020 г. № 304-ФЗ «О внесении изменений в Федеральный закон «Об образовании в Российской Федерации» по вопросам воспитания обучающихся».</a:t>
            </a:r>
          </a:p>
          <a:p>
            <a:pPr algn="just"/>
            <a:r>
              <a:rPr lang="ru-RU" sz="8000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Стратегия </a:t>
            </a:r>
            <a:r>
              <a:rPr lang="ru-RU" sz="8000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воспитания в Российской Федерации на период до 2025 года (утверждена распоряжением Правительства РФ от 29.05.2015 № 996-р). </a:t>
            </a:r>
            <a:endParaRPr lang="ru-RU" sz="8000" dirty="0" smtClean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8000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«Примерная </a:t>
            </a:r>
            <a:r>
              <a:rPr lang="ru-RU" sz="8000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рабочая программа воспитания для образовательных организаций, реализующих образовательные программы дошкольного образования», разработанная Институтом стратегии развития образования РАО и одобренная решением Федерального учебно-методического объединения по общему образованию (протокол от 01 июля 2021 г. № 2/21).</a:t>
            </a:r>
          </a:p>
          <a:p>
            <a:pPr algn="just"/>
            <a:r>
              <a:rPr lang="ru-RU" sz="8000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</a:t>
            </a:r>
            <a:r>
              <a:rPr lang="ru-RU" sz="8000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дошкольного образования муниципального бюджетного дошкольного образовательного учреждения № 1 г. Апатиты.</a:t>
            </a:r>
          </a:p>
          <a:p>
            <a:endParaRPr lang="ru-RU" sz="4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7153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884946" y="1240083"/>
            <a:ext cx="8726905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680" algn="just"/>
            <a:r>
              <a:rPr lang="ru-RU" dirty="0">
                <a:solidFill>
                  <a:schemeClr val="accent3"/>
                </a:solidFill>
                <a:latin typeface="Times New Roman" panose="02020603050405020304" pitchFamily="18" charset="0"/>
              </a:rPr>
              <a:t>Актуальность разработки рабочей программы воспитания МБДОУ № 1 г. Апатиты обусловлена требованиями Федерального закона № 304-ФЗ от 31.07.2020 «О внесении изменений в Федеральный закон «Об образовании в Российской Федерации» по вопросам воспитания обучающихся», с учетом Плана мероприятий по реализации в 2021-2025 годах Стратегии развития воспитания  в Российской Федерации на период до 2025 года.</a:t>
            </a:r>
          </a:p>
          <a:p>
            <a:pPr indent="360680" algn="just"/>
            <a:endParaRPr lang="ru-RU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0680" algn="just"/>
            <a:r>
              <a:rPr lang="ru-RU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воспитания является компонентом образовательной программы дошкольного образования МБДОУ № 1 г. Апатиты. </a:t>
            </a:r>
          </a:p>
          <a:p>
            <a:pPr indent="360680" algn="just"/>
            <a:endParaRPr lang="ru-RU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0680" algn="just"/>
            <a:r>
              <a:rPr lang="ru-RU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основе процесса воспитания детей в дошкольной образовательной организации  лежат конституционные и национальные ценности российского общества.</a:t>
            </a:r>
          </a:p>
          <a:p>
            <a:pPr indent="360680" algn="just"/>
            <a:endParaRPr lang="ru-RU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9659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42211" y="168747"/>
            <a:ext cx="11125200" cy="6500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6525" marR="715645" indent="457200" algn="ctr">
              <a:lnSpc>
                <a:spcPct val="150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Структура</a:t>
            </a:r>
            <a:r>
              <a:rPr lang="ru-RU" sz="2000" b="1" spc="5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Программы</a:t>
            </a:r>
            <a:r>
              <a:rPr lang="ru-RU" sz="2000" b="1" spc="5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включает</a:t>
            </a:r>
            <a:r>
              <a:rPr lang="ru-RU" sz="2000" b="1" spc="5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три</a:t>
            </a:r>
            <a:r>
              <a:rPr lang="ru-RU" sz="2000" b="1" spc="5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раздела</a:t>
            </a:r>
            <a:r>
              <a:rPr lang="ru-RU" sz="2000" b="1" spc="5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ru-RU" sz="2000" b="1" spc="5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целевой,</a:t>
            </a:r>
            <a:r>
              <a:rPr lang="ru-RU" sz="2000" b="1" spc="5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содержательный</a:t>
            </a:r>
            <a:r>
              <a:rPr lang="ru-RU" sz="2000" b="1" spc="5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2000" b="1" spc="5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</a:t>
            </a:r>
            <a:r>
              <a:rPr lang="ru-RU" sz="20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организационный</a:t>
            </a:r>
            <a:r>
              <a:rPr lang="ru-RU" sz="20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136525" marR="715645" indent="457200">
              <a:lnSpc>
                <a:spcPct val="150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chemeClr val="accent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Целевой раздел </a:t>
            </a:r>
            <a:r>
              <a:rPr lang="ru-RU" sz="2000" dirty="0" smtClean="0">
                <a:solidFill>
                  <a:schemeClr val="accent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программы воспитания включает пояснительную записку и планируемые результаты воспитательной работы.</a:t>
            </a:r>
          </a:p>
          <a:p>
            <a:pPr marL="136525" marR="715645" indent="457200">
              <a:lnSpc>
                <a:spcPct val="150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chemeClr val="accent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Содержательный раздел</a:t>
            </a:r>
            <a:r>
              <a:rPr lang="ru-RU" sz="2000" dirty="0" smtClean="0">
                <a:solidFill>
                  <a:schemeClr val="accent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включает в себя:</a:t>
            </a:r>
          </a:p>
          <a:p>
            <a:pPr marL="136525" marR="715645" indent="457200" algn="just">
              <a:lnSpc>
                <a:spcPct val="150000"/>
              </a:lnSpc>
              <a:spcAft>
                <a:spcPts val="0"/>
              </a:spcAft>
            </a:pPr>
            <a:r>
              <a:rPr lang="ru-RU" sz="2000" dirty="0" smtClean="0">
                <a:solidFill>
                  <a:schemeClr val="accent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описание воспитательной деятельности в интеграции с содержанием образовательных областей; описание вариативных форм, способов, методов и средств реализации программы воспитания с учетом возрастных особенностей воспитанников; особенности взаимодействия педагогического коллектива с семьями воспитанников.</a:t>
            </a:r>
          </a:p>
          <a:p>
            <a:pPr marL="136525" marR="715645" indent="457200">
              <a:lnSpc>
                <a:spcPct val="150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chemeClr val="accent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Организационный раздел </a:t>
            </a:r>
            <a:r>
              <a:rPr lang="ru-RU" sz="2000" dirty="0" smtClean="0">
                <a:solidFill>
                  <a:schemeClr val="accent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включает в себя:</a:t>
            </a:r>
          </a:p>
          <a:p>
            <a:pPr marL="136525" marR="715645" indent="457200" algn="just">
              <a:lnSpc>
                <a:spcPct val="150000"/>
              </a:lnSpc>
              <a:spcAft>
                <a:spcPts val="0"/>
              </a:spcAft>
            </a:pPr>
            <a:r>
              <a:rPr lang="ru-RU" sz="2000" dirty="0" smtClean="0">
                <a:solidFill>
                  <a:schemeClr val="accent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психолого-педагогические условия, обеспечивающие воспитание ребенка в сфере его </a:t>
            </a:r>
          </a:p>
          <a:p>
            <a:pPr marL="136525" marR="715645" indent="457200" algn="just">
              <a:lnSpc>
                <a:spcPct val="150000"/>
              </a:lnSpc>
              <a:spcAft>
                <a:spcPts val="0"/>
              </a:spcAft>
            </a:pPr>
            <a:r>
              <a:rPr lang="ru-RU" sz="2000" dirty="0" smtClean="0">
                <a:solidFill>
                  <a:schemeClr val="accent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личностного развития;</a:t>
            </a:r>
          </a:p>
          <a:p>
            <a:pPr marL="136525" marR="715645" indent="457200" algn="just">
              <a:lnSpc>
                <a:spcPct val="150000"/>
              </a:lnSpc>
              <a:spcAft>
                <a:spcPts val="0"/>
              </a:spcAft>
            </a:pPr>
            <a:r>
              <a:rPr lang="ru-RU" sz="2000" dirty="0" smtClean="0">
                <a:solidFill>
                  <a:schemeClr val="accent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материально-техническое обеспечение программы воспитания;</a:t>
            </a:r>
          </a:p>
          <a:p>
            <a:pPr marL="136525" marR="715645" indent="457200" algn="just">
              <a:lnSpc>
                <a:spcPct val="150000"/>
              </a:lnSpc>
              <a:spcAft>
                <a:spcPts val="0"/>
              </a:spcAft>
            </a:pPr>
            <a:r>
              <a:rPr lang="ru-RU" sz="2000" dirty="0" smtClean="0">
                <a:solidFill>
                  <a:schemeClr val="accent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планирование воспитательной работы.</a:t>
            </a:r>
            <a:endParaRPr lang="ru-RU" sz="2000" dirty="0">
              <a:solidFill>
                <a:schemeClr val="accent3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85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8758" y="72709"/>
            <a:ext cx="11758864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</a:p>
          <a:p>
            <a:pPr algn="ctr"/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воспитания</a:t>
            </a:r>
            <a:r>
              <a:rPr lang="ru-RU" sz="2000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личностное развитие дошкольников и создание условий для    их позитивной социализации на основе базовых ценностей российского общества через:</a:t>
            </a:r>
          </a:p>
          <a:p>
            <a:pPr algn="ctr"/>
            <a:r>
              <a:rPr lang="ru-RU" sz="2000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формирование ценностного отношения к окружающему миру, другим людям, себе; </a:t>
            </a:r>
          </a:p>
          <a:p>
            <a:pPr algn="ctr"/>
            <a:r>
              <a:rPr lang="ru-RU" sz="2000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-овладение первичными представлениями о базовых ценностях, а также выработанных обществом нормах и правилах поведения; </a:t>
            </a:r>
          </a:p>
          <a:p>
            <a:pPr algn="ctr"/>
            <a:r>
              <a:rPr lang="ru-RU" sz="2000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приобретение первичного опыта деятельности и поведения в соответствии с базовыми национальными ценностями, нормами и правилами, принятыми в обществе. </a:t>
            </a:r>
          </a:p>
          <a:p>
            <a:pPr algn="ctr"/>
            <a:endParaRPr lang="ru-RU" sz="2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Программы воспитания </a:t>
            </a:r>
            <a:r>
              <a:rPr lang="ru-RU" sz="2000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сформированы для разных возрастных периодов на основе планируемых результатов достижения цели воспитания и реализуются в единстве с обучающими и развивающими задачами, определенными в основной образовательной программе МБДОУ № 1</a:t>
            </a:r>
          </a:p>
          <a:p>
            <a:pPr algn="ctr"/>
            <a:r>
              <a:rPr lang="ru-RU" sz="2000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г. Апатиты. </a:t>
            </a:r>
          </a:p>
          <a:p>
            <a:pPr algn="ctr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воспитания соответствуют основным направлениям воспитательной работы. </a:t>
            </a:r>
          </a:p>
          <a:p>
            <a:pPr algn="ctr"/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запланированных мероприятий в календарном плане воспитательной работы в течение года может изменяться и дополняться. </a:t>
            </a:r>
          </a:p>
        </p:txBody>
      </p:sp>
    </p:spTree>
    <p:extLst>
      <p:ext uri="{BB962C8B-B14F-4D97-AF65-F5344CB8AC3E}">
        <p14:creationId xmlns:p14="http://schemas.microsoft.com/office/powerpoint/2010/main" val="2077106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1633127"/>
              </p:ext>
            </p:extLst>
          </p:nvPr>
        </p:nvGraphicFramePr>
        <p:xfrm>
          <a:off x="1525413" y="1194169"/>
          <a:ext cx="9266775" cy="521158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{5A111915-BE36-4E01-A7E5-04B1672EAD32}</a:tableStyleId>
              </a:tblPr>
              <a:tblGrid>
                <a:gridCol w="519708"/>
                <a:gridCol w="2496317"/>
                <a:gridCol w="4043577"/>
                <a:gridCol w="2207173"/>
              </a:tblGrid>
              <a:tr h="7389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Месяц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vert2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Мероприятия/проекты/события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Направления</a:t>
                      </a:r>
                      <a:r>
                        <a:rPr lang="ru-RU" sz="1600" spc="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spc="-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воспитания/ценности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555880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</a:t>
                      </a:r>
                      <a:endParaRPr lang="ru-RU" sz="16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vert2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сентября.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День</a:t>
                      </a:r>
                      <a:r>
                        <a:rPr lang="ru-RU" sz="1600" spc="-1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знания.</a:t>
                      </a:r>
                      <a:endParaRPr lang="ru-RU" sz="16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«Путешествие в страну Знаний», мероприятиях посвященные Дню знаний.</a:t>
                      </a:r>
                      <a:endParaRPr lang="ru-RU" sz="160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Социально-личностное.</a:t>
                      </a:r>
                      <a:endParaRPr lang="ru-RU" sz="1600" b="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14707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ru-RU" sz="1600" spc="-2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сентября.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spc="-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Международный</a:t>
                      </a:r>
                      <a:r>
                        <a:rPr lang="ru-RU" sz="1600" spc="-26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день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spc="-5" dirty="0" smtClean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распространения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spc="-260" dirty="0" smtClean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грамотности.</a:t>
                      </a:r>
                      <a:endParaRPr lang="ru-RU" sz="16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Беседа «Что значит быть грамотным?!»</a:t>
                      </a:r>
                      <a:r>
                        <a:rPr lang="ru-RU" sz="1600" spc="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(уметь читать, писать; обладать знаниями,</a:t>
                      </a:r>
                      <a:r>
                        <a:rPr lang="ru-RU" sz="1600" spc="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необходимыми</a:t>
                      </a:r>
                      <a:r>
                        <a:rPr lang="ru-RU" sz="1600" spc="-3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</a:t>
                      </a:r>
                      <a:r>
                        <a:rPr lang="ru-RU" sz="1600" spc="-3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жизни,</a:t>
                      </a:r>
                      <a:r>
                        <a:rPr lang="ru-RU" sz="1600" spc="-3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будущей</a:t>
                      </a:r>
                      <a:r>
                        <a:rPr lang="ru-RU" sz="1600" spc="-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работы).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Обсуждение и разучивание пословиц,</a:t>
                      </a:r>
                      <a:r>
                        <a:rPr lang="ru-RU" sz="1600" spc="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поговорок,</a:t>
                      </a:r>
                      <a:r>
                        <a:rPr lang="ru-RU" sz="1600" spc="-2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крылатых</a:t>
                      </a:r>
                      <a:r>
                        <a:rPr lang="ru-RU" sz="1600" spc="-2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выражений</a:t>
                      </a:r>
                      <a:r>
                        <a:rPr lang="ru-RU" sz="1600" spc="-1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</a:t>
                      </a:r>
                      <a:r>
                        <a:rPr lang="ru-RU" sz="1600" spc="-5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теме.</a:t>
                      </a:r>
                      <a:endParaRPr lang="ru-RU" sz="16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Патриотическое,</a:t>
                      </a:r>
                      <a:r>
                        <a:rPr lang="ru-RU" sz="1600" b="0" spc="-4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 smtClean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познавательное/</a:t>
                      </a:r>
                      <a:endParaRPr lang="ru-RU" sz="1600" b="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Родина, Отчизна.</a:t>
                      </a:r>
                      <a:endParaRPr lang="ru-RU" sz="1600" b="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9192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 сентября.</a:t>
                      </a:r>
                      <a:r>
                        <a:rPr lang="ru-RU" sz="1600" spc="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600" spc="5" dirty="0" smtClean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spc="-5" dirty="0" smtClean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Всероссийская</a:t>
                      </a:r>
                      <a:endParaRPr lang="ru-RU" sz="16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акция </a:t>
                      </a:r>
                      <a:r>
                        <a:rPr lang="ru-RU" sz="1600" spc="-5" dirty="0" smtClean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600" spc="-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Вместе, </a:t>
                      </a:r>
                      <a:r>
                        <a:rPr lang="ru-RU" sz="16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всей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семьей».</a:t>
                      </a:r>
                      <a:endParaRPr lang="ru-RU" sz="16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Встреча</a:t>
                      </a:r>
                      <a:r>
                        <a:rPr lang="ru-RU" sz="1600" spc="-1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ru-RU" sz="1600" spc="-1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родителями,</a:t>
                      </a:r>
                      <a:r>
                        <a:rPr lang="ru-RU" sz="1600" spc="-2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тематические</a:t>
                      </a:r>
                      <a:r>
                        <a:rPr lang="ru-RU" sz="1600" spc="-4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беседы «Наши</a:t>
                      </a:r>
                      <a:r>
                        <a:rPr lang="ru-RU" sz="1600" spc="-1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мамы»,</a:t>
                      </a:r>
                      <a:r>
                        <a:rPr lang="ru-RU" sz="1600" spc="-2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«Супер-</a:t>
                      </a:r>
                      <a:r>
                        <a:rPr lang="ru-RU" sz="1600" spc="-4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папа»,</a:t>
                      </a:r>
                      <a:r>
                        <a:rPr lang="ru-RU" sz="1600" spc="-1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выставка</a:t>
                      </a:r>
                      <a:r>
                        <a:rPr lang="ru-RU" sz="1600" spc="-26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поделок,</a:t>
                      </a:r>
                      <a:r>
                        <a:rPr lang="ru-RU" sz="1600" spc="-1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выполненных</a:t>
                      </a:r>
                      <a:r>
                        <a:rPr lang="ru-RU" sz="1600" spc="-1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всей</a:t>
                      </a:r>
                      <a:r>
                        <a:rPr lang="ru-RU" sz="1600" spc="-1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семьей.</a:t>
                      </a:r>
                      <a:endParaRPr lang="ru-RU" sz="160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Семейное,</a:t>
                      </a:r>
                      <a:r>
                        <a:rPr lang="ru-RU" sz="1600" b="0" spc="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социально-личностное</a:t>
                      </a:r>
                      <a:r>
                        <a:rPr lang="ru-RU" sz="16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600" b="0" spc="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spc="-5" dirty="0" smtClean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патриотическое/Родина,</a:t>
                      </a:r>
                      <a:r>
                        <a:rPr lang="ru-RU" sz="1600" b="0" spc="-5" baseline="0" dirty="0" smtClean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семья.</a:t>
                      </a:r>
                      <a:endParaRPr lang="ru-RU" sz="1600" b="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14707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 сентября.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День дошкольного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работника</a:t>
                      </a:r>
                      <a:endParaRPr lang="ru-RU" sz="1600" b="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Рисование «Мой любимый детский сад», «Я в группе детского сада».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Составление сюжетных рассказов по картинкам на тему </a:t>
                      </a:r>
                      <a:endParaRPr lang="ru-RU" sz="1600" b="0" dirty="0" smtClean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6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Расскажи про детский сад»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Игра «Комплименты воспитателям.</a:t>
                      </a:r>
                      <a:endParaRPr lang="ru-RU" sz="1600" b="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spc="-5" dirty="0" smtClean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Социально-личностное/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spc="-5" dirty="0" smtClean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Благодарность</a:t>
                      </a:r>
                      <a:r>
                        <a:rPr lang="ru-RU" sz="1600" b="0" spc="-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600" b="0" spc="-26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дружба.</a:t>
                      </a:r>
                      <a:r>
                        <a:rPr lang="ru-RU" sz="1600" b="0" spc="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600" b="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7" name="Заголовок 1"/>
          <p:cNvSpPr txBox="1">
            <a:spLocks/>
          </p:cNvSpPr>
          <p:nvPr/>
        </p:nvSpPr>
        <p:spPr>
          <a:xfrm>
            <a:off x="1937225" y="429998"/>
            <a:ext cx="8759677" cy="97631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воспитательной работы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сентябрь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7397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93884" y="134394"/>
            <a:ext cx="7685688" cy="976312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выполнения плана воспитательной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за сентябрь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34595" y="6334653"/>
            <a:ext cx="2435772" cy="4256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454463" y="871302"/>
            <a:ext cx="473753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>
              <a:solidFill>
                <a:schemeClr val="accent3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chemeClr val="accent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На </a:t>
            </a:r>
            <a:r>
              <a:rPr lang="ru-RU" sz="2000" dirty="0">
                <a:solidFill>
                  <a:schemeClr val="accent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основании приказа Министерства образования и науки Мурманской области от 23.09.2021 г. №</a:t>
            </a:r>
            <a:r>
              <a:rPr lang="ru-RU" sz="2000" dirty="0" smtClean="0">
                <a:solidFill>
                  <a:schemeClr val="accent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1334 </a:t>
            </a:r>
            <a:r>
              <a:rPr lang="ru-RU" sz="2000" dirty="0">
                <a:solidFill>
                  <a:schemeClr val="accent3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МБДОУ № 1 г. Апатиты стало пилотной площадкой, реализующей региональный проект «Волонтеры – дошколята Заполярья». </a:t>
            </a:r>
            <a:endParaRPr lang="ru-RU" dirty="0">
              <a:solidFill>
                <a:schemeClr val="accent3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732987" y="3425847"/>
            <a:ext cx="406750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№ 1 «Давайте знакомиться!» в </a:t>
            </a:r>
            <a:r>
              <a:rPr lang="ru-RU" sz="2000" dirty="0" err="1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видеоформате</a:t>
            </a:r>
            <a:r>
              <a:rPr lang="ru-RU" sz="2000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размещено </a:t>
            </a:r>
            <a:r>
              <a:rPr lang="ru-RU" sz="2000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Яндекс диске по ссылке </a:t>
            </a:r>
            <a:r>
              <a:rPr lang="ru-RU" sz="2000" dirty="0" smtClean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</a:t>
            </a: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://</a:t>
            </a:r>
            <a:r>
              <a:rPr lang="en-US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disk.yandex.ru/i/QtLJFnpf5nyxLA</a:t>
            </a:r>
            <a:endParaRPr lang="ru-RU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размещена в группе «</a:t>
            </a:r>
            <a:r>
              <a:rPr lang="ru-RU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Вконтакте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dirty="0">
                <a:hlinkClick r:id="rId3"/>
              </a:rPr>
              <a:t> МБДОУ № 1 г. Апатиты (</a:t>
            </a:r>
            <a:r>
              <a:rPr lang="en-US" dirty="0">
                <a:hlinkClick r:id="rId3"/>
              </a:rPr>
              <a:t>vk.com</a:t>
            </a:r>
            <a:r>
              <a:rPr lang="en-US" dirty="0" smtClean="0">
                <a:hlinkClick r:id="rId3"/>
              </a:rPr>
              <a:t>)</a:t>
            </a:r>
            <a:endParaRPr lang="ru-RU" dirty="0" smtClean="0"/>
          </a:p>
          <a:p>
            <a:pPr algn="just"/>
            <a:endParaRPr lang="ru-RU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962" y="1110706"/>
            <a:ext cx="4990405" cy="499040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074175" y="6017827"/>
            <a:ext cx="21582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поделок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6275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6540733"/>
              </p:ext>
            </p:extLst>
          </p:nvPr>
        </p:nvGraphicFramePr>
        <p:xfrm>
          <a:off x="1770998" y="1298265"/>
          <a:ext cx="9501346" cy="474308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{5A111915-BE36-4E01-A7E5-04B1672EAD32}</a:tableStyleId>
              </a:tblPr>
              <a:tblGrid>
                <a:gridCol w="325815"/>
                <a:gridCol w="2167758"/>
                <a:gridCol w="4572000"/>
                <a:gridCol w="2435773"/>
              </a:tblGrid>
              <a:tr h="407565">
                <a:tc row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октябрь</a:t>
                      </a:r>
                      <a:endParaRPr lang="ru-RU" sz="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vert27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600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октября.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Международный</a:t>
                      </a:r>
                      <a:r>
                        <a:rPr lang="ru-RU" sz="1600" spc="-26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день пожилых</a:t>
                      </a:r>
                      <a:r>
                        <a:rPr lang="ru-RU" sz="16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людей.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Волонтерская акция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 Дню пожилого человека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«Из детских рук – частичку теплоты»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Семья,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благодарность,</a:t>
                      </a:r>
                      <a:r>
                        <a:rPr lang="ru-RU" sz="1600" spc="-26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уважение, труд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социально-личностное.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8416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– октября Всемирный день защиты животных</a:t>
                      </a:r>
                      <a:endParaRPr lang="ru-RU" sz="1600" b="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Волонтерская акция, посвящённая Дню защиты бездомных животных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(организация сбора корма для приюта животных)</a:t>
                      </a:r>
                      <a:endParaRPr lang="ru-RU" sz="1600" b="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spc="-5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Социально-личностное, трудовое.</a:t>
                      </a:r>
                      <a:endParaRPr lang="ru-RU" sz="1600" b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2895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1600" b="0" spc="-3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октября.</a:t>
                      </a:r>
                      <a:r>
                        <a:rPr lang="ru-RU" sz="1600" b="0" spc="-2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День</a:t>
                      </a:r>
                      <a:r>
                        <a:rPr lang="ru-RU" sz="1600" b="0" spc="-26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учителя.</a:t>
                      </a:r>
                      <a:endParaRPr lang="ru-RU" sz="1600" b="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Праздник «В гостях у воспитателя» +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беседы, стихи загадки про учителей и воспитателей.</a:t>
                      </a:r>
                      <a:endParaRPr lang="ru-RU" sz="1600" b="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spc="-5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Социально-личностное,</a:t>
                      </a:r>
                      <a:r>
                        <a:rPr lang="ru-RU" sz="1600" b="0" spc="-26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трудовое.</a:t>
                      </a:r>
                      <a:endParaRPr lang="ru-RU" sz="1600" b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5675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Третье воскресенье октября – День отца.</a:t>
                      </a:r>
                      <a:endParaRPr lang="ru-RU" sz="1600" b="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Участие в </a:t>
                      </a:r>
                      <a:r>
                        <a:rPr lang="ru-RU" sz="1600" b="0" dirty="0" err="1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фотоакциях</a:t>
                      </a:r>
                      <a:r>
                        <a:rPr lang="ru-RU" sz="16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«Один в один» (коллажи фотографий папы и ребенка в одном возрасте с выставлением </a:t>
                      </a:r>
                      <a:r>
                        <a:rPr lang="ru-RU" sz="1600" b="0" dirty="0" err="1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хештега</a:t>
                      </a:r>
                      <a:r>
                        <a:rPr lang="ru-RU" sz="16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), «С папой классно», «С папой можно всё», «С папой на рыбалку» и др.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dirty="0" err="1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Хештеги</a:t>
                      </a:r>
                      <a:r>
                        <a:rPr lang="ru-RU" sz="16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#</a:t>
                      </a:r>
                      <a:r>
                        <a:rPr lang="ru-RU" sz="1600" b="0" dirty="0" err="1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спапойклассно</a:t>
                      </a:r>
                      <a:r>
                        <a:rPr lang="ru-RU" sz="16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#</a:t>
                      </a:r>
                      <a:r>
                        <a:rPr lang="ru-RU" sz="1600" b="0" dirty="0" err="1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мойпапалучший</a:t>
                      </a:r>
                      <a:r>
                        <a:rPr lang="ru-RU" sz="16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#</a:t>
                      </a:r>
                      <a:r>
                        <a:rPr lang="ru-RU" sz="1600" b="0" dirty="0" err="1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люблюпапу</a:t>
                      </a:r>
                      <a:r>
                        <a:rPr lang="ru-RU" sz="16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др.</a:t>
                      </a:r>
                      <a:endParaRPr lang="ru-RU" sz="1600" b="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spc="-5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Познавательное, семейное, патриотическое,</a:t>
                      </a:r>
                      <a:endParaRPr lang="ru-RU" sz="1600" b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spc="-5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социально-личностное.</a:t>
                      </a:r>
                      <a:endParaRPr lang="ru-RU" sz="1600" b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1970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октября. Всемирный день чистых рук.</a:t>
                      </a:r>
                      <a:endParaRPr lang="ru-RU" sz="1600" b="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Волонтерская </a:t>
                      </a:r>
                      <a:r>
                        <a:rPr lang="ru-RU" sz="1600" b="0" dirty="0" smtClean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акция «</a:t>
                      </a:r>
                      <a:r>
                        <a:rPr lang="ru-RU" sz="16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Чистые ручки»</a:t>
                      </a:r>
                      <a:endParaRPr lang="ru-RU" sz="1600" b="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spc="-5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Социально-личностное, трудовое.</a:t>
                      </a:r>
                      <a:endParaRPr lang="ru-RU" sz="1600" b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230176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Субботник</a:t>
                      </a:r>
                      <a:endParaRPr lang="ru-RU" sz="1600" b="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Волонтерская </a:t>
                      </a:r>
                      <a:r>
                        <a:rPr lang="ru-RU" sz="1600" b="0" dirty="0" smtClean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акция «Помоги </a:t>
                      </a:r>
                      <a:r>
                        <a:rPr lang="ru-RU" sz="1600" b="0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сберечь природу!»</a:t>
                      </a:r>
                      <a:endParaRPr lang="ru-RU" sz="1600" b="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spc="-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Познавательное, семейное, патриотическое,</a:t>
                      </a:r>
                      <a:endParaRPr lang="ru-RU" sz="1600" b="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0" spc="-5" dirty="0">
                          <a:solidFill>
                            <a:schemeClr val="accent3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социально-личностное.</a:t>
                      </a:r>
                      <a:endParaRPr lang="ru-RU" sz="1600" b="0" dirty="0">
                        <a:solidFill>
                          <a:schemeClr val="accent3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810688" y="468983"/>
            <a:ext cx="72713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воспитательной работы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октябрь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6023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08965" y="151033"/>
            <a:ext cx="5361136" cy="676263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выполнения плана воспитательной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за октябрь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372" y="407358"/>
            <a:ext cx="1818000" cy="181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281460" y="780434"/>
            <a:ext cx="2672769" cy="18183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Объект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2979" y="3482109"/>
            <a:ext cx="2672769" cy="20373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4534595" y="6334653"/>
            <a:ext cx="2435772" cy="4256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9526515" y="2927414"/>
            <a:ext cx="24357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отца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21614" y="2419583"/>
            <a:ext cx="24357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Помоги сберечь природу!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951" y="5552936"/>
            <a:ext cx="486309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Волонтерская акция, 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посвящённая Дню защиты бездомных животных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17676" y="3563687"/>
            <a:ext cx="2506608" cy="25066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9870101" y="6070295"/>
            <a:ext cx="177125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Неделя науки</a:t>
            </a:r>
          </a:p>
        </p:txBody>
      </p:sp>
      <p:pic>
        <p:nvPicPr>
          <p:cNvPr id="13" name="Picture 4" descr="https://sun9-48.userapi.com/impg/gZiXkQi3VmhwkiGMzw2OohpWip0m4GjN7Rvdcg/qzyh3qn0vFk.jpg?size=810x1080&amp;quality=96&amp;sign=1de971529f5622178d128b6a48f9b0ac&amp;type=album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77" b="19958"/>
          <a:stretch/>
        </p:blipFill>
        <p:spPr bwMode="auto">
          <a:xfrm>
            <a:off x="2366541" y="424263"/>
            <a:ext cx="2654549" cy="181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3215" y="815415"/>
            <a:ext cx="3400666" cy="6054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948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429</TotalTime>
  <Words>2322</Words>
  <Application>Microsoft Office PowerPoint</Application>
  <PresentationFormat>Широкоэкранный</PresentationFormat>
  <Paragraphs>348</Paragraphs>
  <Slides>20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Arial</vt:lpstr>
      <vt:lpstr>Calibri</vt:lpstr>
      <vt:lpstr>Century Gothic</vt:lpstr>
      <vt:lpstr>Times New Roman</vt:lpstr>
      <vt:lpstr>Wingdings 3</vt:lpstr>
      <vt:lpstr>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Результат выполнения плана воспитательной работы за сентябрь</vt:lpstr>
      <vt:lpstr>Презентация PowerPoint</vt:lpstr>
      <vt:lpstr>Результат выполнения плана воспитательной работы за октябрь</vt:lpstr>
      <vt:lpstr>Презентация PowerPoint</vt:lpstr>
      <vt:lpstr>Результат выполнения плана воспитательной работы  за ноябрь</vt:lpstr>
      <vt:lpstr>Презентация PowerPoint</vt:lpstr>
      <vt:lpstr>Результат выполнения плана воспитательной работы за декабрь </vt:lpstr>
      <vt:lpstr>Презентация PowerPoint</vt:lpstr>
      <vt:lpstr>Презентация PowerPoint</vt:lpstr>
      <vt:lpstr>Презентация PowerPoint</vt:lpstr>
      <vt:lpstr>Результат выполнения плана воспитательной работы за март -  апрель</vt:lpstr>
      <vt:lpstr>Презентация PowerPoint</vt:lpstr>
      <vt:lpstr>Заключение</vt:lpstr>
      <vt:lpstr>Список литературы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79522</dc:creator>
  <cp:lastModifiedBy>79522</cp:lastModifiedBy>
  <cp:revision>48</cp:revision>
  <dcterms:created xsi:type="dcterms:W3CDTF">2022-04-01T09:36:43Z</dcterms:created>
  <dcterms:modified xsi:type="dcterms:W3CDTF">2022-04-04T09:13:26Z</dcterms:modified>
</cp:coreProperties>
</file>